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sldIdLst>
    <p:sldId id="256" r:id="rId2"/>
    <p:sldId id="257" r:id="rId3"/>
    <p:sldId id="258" r:id="rId4"/>
    <p:sldId id="260" r:id="rId5"/>
    <p:sldId id="259" r:id="rId6"/>
    <p:sldId id="262" r:id="rId7"/>
    <p:sldId id="263" r:id="rId8"/>
    <p:sldId id="265" r:id="rId9"/>
    <p:sldId id="275" r:id="rId10"/>
    <p:sldId id="264" r:id="rId11"/>
    <p:sldId id="266" r:id="rId12"/>
    <p:sldId id="267" r:id="rId13"/>
    <p:sldId id="268" r:id="rId14"/>
    <p:sldId id="269" r:id="rId15"/>
    <p:sldId id="271" r:id="rId16"/>
    <p:sldId id="272" r:id="rId17"/>
    <p:sldId id="270" r:id="rId18"/>
    <p:sldId id="273" r:id="rId19"/>
    <p:sldId id="274" r:id="rId20"/>
    <p:sldId id="276" r:id="rId21"/>
    <p:sldId id="277" r:id="rId22"/>
    <p:sldId id="278" r:id="rId23"/>
    <p:sldId id="279" r:id="rId24"/>
    <p:sldId id="281" r:id="rId25"/>
    <p:sldId id="282" r:id="rId26"/>
    <p:sldId id="280" r:id="rId27"/>
    <p:sldId id="284" r:id="rId28"/>
    <p:sldId id="28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16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2DF66AD8-BC4A-4004-9882-414398D930CA}" type="datetimeFigureOut">
              <a:rPr lang="en-US" smtClean="0"/>
              <a:t>14/03/16</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9D2C864-9362-43C7-A136-D9C41D93A96D}"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fr-FR" smtClean="0"/>
              <a:t>Cliquez et modifiez le titre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2DF66AD8-BC4A-4004-9882-414398D930CA}" type="datetimeFigureOut">
              <a:rPr lang="en-US" smtClean="0"/>
              <a:t>14/03/16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2DF66AD8-BC4A-4004-9882-414398D930CA}" type="datetimeFigureOut">
              <a:rPr lang="en-US" smtClean="0"/>
              <a:t>14/03/16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2DF66AD8-BC4A-4004-9882-414398D930CA}" type="datetimeFigureOut">
              <a:rPr lang="en-US" smtClean="0"/>
              <a:t>14/03/16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
        <p:nvSpPr>
          <p:cNvPr id="7" name="Title 6"/>
          <p:cNvSpPr>
            <a:spLocks noGrp="1"/>
          </p:cNvSpPr>
          <p:nvPr>
            <p:ph type="title"/>
          </p:nvPr>
        </p:nvSpPr>
        <p:spPr/>
        <p:txBody>
          <a:bodyPr/>
          <a:lstStyle/>
          <a:p>
            <a:r>
              <a:rPr lang="fr-FR" smtClean="0"/>
              <a:t>Cliquez et modifiez le titre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9" name="Date Placeholder 8"/>
          <p:cNvSpPr>
            <a:spLocks noGrp="1"/>
          </p:cNvSpPr>
          <p:nvPr>
            <p:ph type="dt" sz="half" idx="10"/>
          </p:nvPr>
        </p:nvSpPr>
        <p:spPr/>
        <p:txBody>
          <a:bodyPr/>
          <a:lstStyle>
            <a:lvl1pPr>
              <a:defRPr>
                <a:solidFill>
                  <a:srgbClr val="FFFFFF"/>
                </a:solidFill>
              </a:defRPr>
            </a:lvl1pPr>
          </a:lstStyle>
          <a:p>
            <a:fld id="{2DF66AD8-BC4A-4004-9882-414398D930CA}" type="datetimeFigureOut">
              <a:rPr lang="en-US" smtClean="0"/>
              <a:t>14/03/16</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B9D2C864-9362-43C7-A136-D9C41D93A96D}"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fr-FR" smtClean="0"/>
              <a:t>Cliquez et modifiez le titre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2DF66AD8-BC4A-4004-9882-414398D930CA}" type="datetimeFigureOut">
              <a:rPr lang="en-US" smtClean="0"/>
              <a:t>14/03/16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Title 7"/>
          <p:cNvSpPr>
            <a:spLocks noGrp="1"/>
          </p:cNvSpPr>
          <p:nvPr>
            <p:ph type="title"/>
          </p:nvPr>
        </p:nvSpPr>
        <p:spPr/>
        <p:txBody>
          <a:bodyPr/>
          <a:lstStyle/>
          <a:p>
            <a:r>
              <a:rPr lang="fr-FR" smtClean="0"/>
              <a:t>Cliquez et modifiez le titre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2DF66AD8-BC4A-4004-9882-414398D930CA}" type="datetimeFigureOut">
              <a:rPr lang="en-US" smtClean="0"/>
              <a:t>14/03/16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sp>
        <p:nvSpPr>
          <p:cNvPr id="10" name="Title 9"/>
          <p:cNvSpPr>
            <a:spLocks noGrp="1"/>
          </p:cNvSpPr>
          <p:nvPr>
            <p:ph type="title"/>
          </p:nvPr>
        </p:nvSpPr>
        <p:spPr/>
        <p:txBody>
          <a:bodyPr/>
          <a:lstStyle/>
          <a:p>
            <a:r>
              <a:rPr lang="fr-FR" smtClean="0"/>
              <a:t>Cliquez et modifiez le titre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F66AD8-BC4A-4004-9882-414398D930CA}" type="datetimeFigureOut">
              <a:rPr lang="en-US" smtClean="0"/>
              <a:t>14/03/16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
        <p:nvSpPr>
          <p:cNvPr id="6" name="Title 5"/>
          <p:cNvSpPr>
            <a:spLocks noGrp="1"/>
          </p:cNvSpPr>
          <p:nvPr>
            <p:ph type="title"/>
          </p:nvPr>
        </p:nvSpPr>
        <p:spPr/>
        <p:txBody>
          <a:bodyPr/>
          <a:lstStyle/>
          <a:p>
            <a:r>
              <a:rPr lang="fr-FR" smtClean="0"/>
              <a:t>Cliquez et modifiez le titre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DF66AD8-BC4A-4004-9882-414398D930CA}" type="datetimeFigureOut">
              <a:rPr lang="en-US" smtClean="0"/>
              <a:t>14/03/16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2DF66AD8-BC4A-4004-9882-414398D930CA}" type="datetimeFigureOut">
              <a:rPr lang="en-US" smtClean="0"/>
              <a:t>14/03/16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B9D2C864-9362-43C7-A136-D9C41D93A96D}"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fr-FR" smtClean="0"/>
              <a:t>Cliquez et modifiez le titre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2DF66AD8-BC4A-4004-9882-414398D930CA}" type="datetimeFigureOut">
              <a:rPr lang="en-US" smtClean="0"/>
              <a:t>14/03/16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fr-FR" smtClean="0"/>
              <a:t>Cliquez et modifiez le titre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fr-FR" smtClean="0"/>
              <a:t>Cliquez et modifiez le titre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2DF66AD8-BC4A-4004-9882-414398D930CA}" type="datetimeFigureOut">
              <a:rPr lang="en-US" smtClean="0"/>
              <a:t>14/03/16</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94827" y="769102"/>
            <a:ext cx="5724779" cy="4938502"/>
          </a:xfrm>
        </p:spPr>
        <p:txBody>
          <a:bodyPr>
            <a:normAutofit fontScale="47500" lnSpcReduction="20000"/>
          </a:bodyPr>
          <a:lstStyle/>
          <a:p>
            <a:pPr>
              <a:lnSpc>
                <a:spcPct val="130000"/>
              </a:lnSpc>
            </a:pPr>
            <a:r>
              <a:rPr lang="fr-FR" sz="6000" b="1" i="1" u="sng" dirty="0" smtClean="0">
                <a:solidFill>
                  <a:srgbClr val="EC714F"/>
                </a:solidFill>
                <a:latin typeface="Candara"/>
                <a:cs typeface="Candara"/>
              </a:rPr>
              <a:t>Histoire de la</a:t>
            </a:r>
            <a:endParaRPr lang="fr-FR" sz="6000" b="1" i="1" u="sng" dirty="0">
              <a:solidFill>
                <a:srgbClr val="EC714F"/>
              </a:solidFill>
              <a:latin typeface="Candara"/>
              <a:cs typeface="Candara"/>
            </a:endParaRPr>
          </a:p>
          <a:p>
            <a:pPr>
              <a:lnSpc>
                <a:spcPct val="130000"/>
              </a:lnSpc>
            </a:pPr>
            <a:r>
              <a:rPr lang="fr-FR" sz="15300" b="1" i="1" u="sng" dirty="0" smtClean="0">
                <a:solidFill>
                  <a:srgbClr val="EC714F"/>
                </a:solidFill>
                <a:latin typeface="Candara"/>
                <a:cs typeface="Candara"/>
              </a:rPr>
              <a:t>s</a:t>
            </a:r>
            <a:r>
              <a:rPr lang="fr-FR" sz="15300" b="1" i="1" u="sng" dirty="0" smtClean="0">
                <a:solidFill>
                  <a:srgbClr val="EC714F"/>
                </a:solidFill>
                <a:latin typeface="Candara"/>
                <a:cs typeface="Candara"/>
              </a:rPr>
              <a:t>cène thé</a:t>
            </a:r>
            <a:r>
              <a:rPr lang="fr-FR" sz="15300" b="1" i="1" u="sng" dirty="0" smtClean="0">
                <a:solidFill>
                  <a:srgbClr val="EC714F"/>
                </a:solidFill>
                <a:latin typeface="Candara"/>
                <a:cs typeface="Candara"/>
              </a:rPr>
              <a:t>âtrale</a:t>
            </a:r>
            <a:endParaRPr lang="fr-FR" sz="6000" b="1" i="1" u="sng" dirty="0">
              <a:solidFill>
                <a:srgbClr val="EC714F"/>
              </a:solidFill>
              <a:latin typeface="Candara"/>
              <a:cs typeface="Candara"/>
            </a:endParaRPr>
          </a:p>
          <a:p>
            <a:pPr>
              <a:lnSpc>
                <a:spcPct val="130000"/>
              </a:lnSpc>
            </a:pPr>
            <a:endParaRPr lang="fr-FR" sz="6000" b="1" i="1" u="sng" dirty="0" smtClean="0">
              <a:solidFill>
                <a:srgbClr val="EC714F"/>
              </a:solidFill>
              <a:latin typeface="Candara"/>
              <a:cs typeface="Candara"/>
            </a:endParaRPr>
          </a:p>
          <a:p>
            <a:pPr>
              <a:lnSpc>
                <a:spcPct val="130000"/>
              </a:lnSpc>
            </a:pPr>
            <a:r>
              <a:rPr lang="fr-FR" sz="6000" b="1" i="1" u="sng" dirty="0" smtClean="0">
                <a:solidFill>
                  <a:srgbClr val="EC714F"/>
                </a:solidFill>
                <a:latin typeface="Candara"/>
                <a:cs typeface="Candara"/>
              </a:rPr>
              <a:t>depuis l’Antiquité</a:t>
            </a:r>
            <a:endParaRPr lang="fr-FR" sz="6000" b="1" i="1" u="sng" dirty="0">
              <a:solidFill>
                <a:srgbClr val="EC714F"/>
              </a:solidFill>
              <a:latin typeface="Candara"/>
              <a:cs typeface="Candara"/>
            </a:endParaRPr>
          </a:p>
        </p:txBody>
      </p:sp>
      <p:sp>
        <p:nvSpPr>
          <p:cNvPr id="2" name="Titre 1"/>
          <p:cNvSpPr>
            <a:spLocks noGrp="1"/>
          </p:cNvSpPr>
          <p:nvPr>
            <p:ph type="title"/>
          </p:nvPr>
        </p:nvSpPr>
        <p:spPr>
          <a:xfrm>
            <a:off x="7018878" y="2326106"/>
            <a:ext cx="1966377" cy="2639196"/>
          </a:xfrm>
        </p:spPr>
        <p:txBody>
          <a:bodyPr anchor="ctr"/>
          <a:lstStyle/>
          <a:p>
            <a:pPr algn="ctr"/>
            <a:r>
              <a:rPr lang="fr-FR" sz="2800" dirty="0" smtClean="0">
                <a:latin typeface="Candara"/>
                <a:cs typeface="Candara"/>
              </a:rPr>
              <a:t>Histoire</a:t>
            </a:r>
            <a:br>
              <a:rPr lang="fr-FR" sz="2800" dirty="0" smtClean="0">
                <a:latin typeface="Candara"/>
                <a:cs typeface="Candara"/>
              </a:rPr>
            </a:br>
            <a:r>
              <a:rPr lang="fr-FR" sz="2800" dirty="0" smtClean="0">
                <a:latin typeface="Candara"/>
                <a:cs typeface="Candara"/>
              </a:rPr>
              <a:t>des</a:t>
            </a:r>
            <a:br>
              <a:rPr lang="fr-FR" sz="2800" dirty="0" smtClean="0">
                <a:latin typeface="Candara"/>
                <a:cs typeface="Candara"/>
              </a:rPr>
            </a:br>
            <a:r>
              <a:rPr lang="fr-FR" sz="2800" dirty="0" smtClean="0">
                <a:latin typeface="Candara"/>
                <a:cs typeface="Candara"/>
              </a:rPr>
              <a:t>Arts</a:t>
            </a:r>
            <a:endParaRPr lang="fr-FR" sz="2800" dirty="0">
              <a:latin typeface="Candara"/>
              <a:cs typeface="Candara"/>
            </a:endParaRPr>
          </a:p>
        </p:txBody>
      </p:sp>
    </p:spTree>
    <p:extLst>
      <p:ext uri="{BB962C8B-B14F-4D97-AF65-F5344CB8AC3E}">
        <p14:creationId xmlns:p14="http://schemas.microsoft.com/office/powerpoint/2010/main" val="3025492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2"/>
          </p:nvPr>
        </p:nvPicPr>
        <p:blipFill>
          <a:blip r:embed="rId2"/>
          <a:srcRect l="13114" r="13114"/>
          <a:stretch>
            <a:fillRect/>
          </a:stretch>
        </p:blipFill>
        <p:spPr>
          <a:xfrm>
            <a:off x="121547" y="1719072"/>
            <a:ext cx="4468052" cy="4876078"/>
          </a:xfrm>
        </p:spPr>
      </p:pic>
      <p:sp>
        <p:nvSpPr>
          <p:cNvPr id="4" name="Titre 3"/>
          <p:cNvSpPr>
            <a:spLocks noGrp="1"/>
          </p:cNvSpPr>
          <p:nvPr>
            <p:ph type="title"/>
          </p:nvPr>
        </p:nvSpPr>
        <p:spPr>
          <a:xfrm>
            <a:off x="121547" y="355847"/>
            <a:ext cx="8850054" cy="1054394"/>
          </a:xfrm>
        </p:spPr>
        <p:txBody>
          <a:bodyPr/>
          <a:lstStyle/>
          <a:p>
            <a:r>
              <a:rPr lang="fr-FR" sz="2000" u="sng" dirty="0" smtClean="0">
                <a:latin typeface="Candara"/>
                <a:cs typeface="Candara"/>
              </a:rPr>
              <a:t>À gauche</a:t>
            </a:r>
            <a:r>
              <a:rPr lang="fr-FR" sz="2000" dirty="0" smtClean="0">
                <a:latin typeface="Candara"/>
                <a:cs typeface="Candara"/>
              </a:rPr>
              <a:t> : </a:t>
            </a:r>
            <a:r>
              <a:rPr lang="fr-FR" sz="2000" i="1" cap="none" dirty="0" smtClean="0">
                <a:latin typeface="Candara"/>
                <a:cs typeface="Candara"/>
              </a:rPr>
              <a:t>Le Miracle de Sainte </a:t>
            </a:r>
            <a:r>
              <a:rPr lang="fr-FR" sz="2000" i="1" cap="none" dirty="0" err="1" smtClean="0">
                <a:latin typeface="Candara"/>
                <a:cs typeface="Candara"/>
              </a:rPr>
              <a:t>Appoline</a:t>
            </a:r>
            <a:r>
              <a:rPr lang="fr-FR" sz="2000" cap="none" dirty="0" smtClean="0">
                <a:latin typeface="Candara"/>
                <a:cs typeface="Candara"/>
              </a:rPr>
              <a:t/>
            </a:r>
            <a:br>
              <a:rPr lang="fr-FR" sz="2000" cap="none" dirty="0" smtClean="0">
                <a:latin typeface="Candara"/>
                <a:cs typeface="Candara"/>
              </a:rPr>
            </a:br>
            <a:r>
              <a:rPr lang="fr-FR" sz="2000" cap="none" dirty="0" smtClean="0">
                <a:latin typeface="Candara"/>
                <a:cs typeface="Candara"/>
              </a:rPr>
              <a:t>peinture de Jean FOUQUET, vers 1420</a:t>
            </a:r>
            <a:br>
              <a:rPr lang="fr-FR" sz="2000" cap="none" dirty="0" smtClean="0">
                <a:latin typeface="Candara"/>
                <a:cs typeface="Candara"/>
              </a:rPr>
            </a:br>
            <a:r>
              <a:rPr lang="fr-FR" sz="2000" u="sng" dirty="0">
                <a:latin typeface="Candara"/>
                <a:cs typeface="Candara"/>
              </a:rPr>
              <a:t>À </a:t>
            </a:r>
            <a:r>
              <a:rPr lang="fr-FR" sz="2000" u="sng" dirty="0" smtClean="0">
                <a:latin typeface="Candara"/>
                <a:cs typeface="Candara"/>
              </a:rPr>
              <a:t>DROITE</a:t>
            </a:r>
            <a:r>
              <a:rPr lang="fr-FR" sz="2000" dirty="0" smtClean="0">
                <a:latin typeface="Candara"/>
                <a:cs typeface="Candara"/>
              </a:rPr>
              <a:t> </a:t>
            </a:r>
            <a:r>
              <a:rPr lang="fr-FR" sz="2000" dirty="0">
                <a:latin typeface="Candara"/>
                <a:cs typeface="Candara"/>
              </a:rPr>
              <a:t>: </a:t>
            </a:r>
            <a:r>
              <a:rPr lang="fr-FR" sz="2000" cap="none" dirty="0" smtClean="0">
                <a:latin typeface="Candara"/>
                <a:cs typeface="Candara"/>
              </a:rPr>
              <a:t>Le croquis du Swan Theater, J. DE WITT en 1596</a:t>
            </a:r>
            <a:endParaRPr lang="fr-FR" sz="2000" cap="none" dirty="0">
              <a:latin typeface="Candara"/>
              <a:cs typeface="Candara"/>
            </a:endParaRPr>
          </a:p>
        </p:txBody>
      </p:sp>
      <p:pic>
        <p:nvPicPr>
          <p:cNvPr id="8" name="Image 7" descr="http://www.matisse.lettres.free.fr/ouvertures/swanthea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9600" y="1719072"/>
            <a:ext cx="4382002" cy="4876078"/>
          </a:xfrm>
          <a:prstGeom prst="rect">
            <a:avLst/>
          </a:prstGeom>
          <a:noFill/>
          <a:ln w="9525">
            <a:noFill/>
            <a:miter lim="800000"/>
            <a:headEnd/>
            <a:tailEnd/>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2742510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06819"/>
            <a:ext cx="8480006" cy="4789991"/>
          </a:xfrm>
        </p:spPr>
        <p:txBody>
          <a:bodyPr>
            <a:normAutofit fontScale="92500" lnSpcReduction="20000"/>
          </a:bodyPr>
          <a:lstStyle/>
          <a:p>
            <a:pPr marL="0" indent="0" algn="ctr">
              <a:buNone/>
            </a:pPr>
            <a:r>
              <a:rPr lang="fr-FR" u="sng" dirty="0">
                <a:solidFill>
                  <a:srgbClr val="800000"/>
                </a:solidFill>
                <a:latin typeface="Book Antiqua"/>
                <a:cs typeface="Book Antiqua"/>
              </a:rPr>
              <a:t>3</a:t>
            </a:r>
            <a:r>
              <a:rPr lang="fr-FR" u="sng" dirty="0" smtClean="0">
                <a:solidFill>
                  <a:srgbClr val="800000"/>
                </a:solidFill>
                <a:latin typeface="Book Antiqua"/>
                <a:cs typeface="Book Antiqua"/>
              </a:rPr>
              <a:t>) À la Renaissance</a:t>
            </a:r>
            <a:endParaRPr lang="fr-FR" u="sng" dirty="0" smtClean="0">
              <a:solidFill>
                <a:srgbClr val="800000"/>
              </a:solidFill>
              <a:latin typeface="Book Antiqua"/>
              <a:cs typeface="Book Antiqua"/>
            </a:endParaRPr>
          </a:p>
          <a:p>
            <a:pPr marL="0" indent="0" algn="just">
              <a:buNone/>
            </a:pPr>
            <a:endParaRPr lang="fr-FR" u="sng" dirty="0" smtClean="0">
              <a:solidFill>
                <a:srgbClr val="800000"/>
              </a:solidFill>
              <a:latin typeface="Book Antiqua"/>
              <a:cs typeface="Book Antiqua"/>
            </a:endParaRPr>
          </a:p>
          <a:p>
            <a:pPr marL="342900" indent="-342900" algn="just">
              <a:buFont typeface="Wingdings" charset="2"/>
              <a:buChar char="²"/>
            </a:pPr>
            <a:r>
              <a:rPr lang="fr-FR" dirty="0">
                <a:latin typeface="Book Antiqua"/>
                <a:cs typeface="Book Antiqua"/>
              </a:rPr>
              <a:t>À la fin du </a:t>
            </a:r>
            <a:r>
              <a:rPr lang="fr-FR" dirty="0" smtClean="0">
                <a:latin typeface="Book Antiqua"/>
                <a:cs typeface="Book Antiqua"/>
              </a:rPr>
              <a:t>XVI° </a:t>
            </a:r>
            <a:r>
              <a:rPr lang="fr-FR" dirty="0">
                <a:latin typeface="Book Antiqua"/>
                <a:cs typeface="Book Antiqua"/>
              </a:rPr>
              <a:t>siècle, </a:t>
            </a:r>
            <a:r>
              <a:rPr lang="fr-FR" dirty="0" smtClean="0">
                <a:latin typeface="Book Antiqua"/>
                <a:cs typeface="Book Antiqua"/>
              </a:rPr>
              <a:t>on construit de nombreux thé</a:t>
            </a:r>
            <a:r>
              <a:rPr lang="fr-FR" dirty="0" smtClean="0">
                <a:latin typeface="Book Antiqua"/>
                <a:cs typeface="Book Antiqua"/>
              </a:rPr>
              <a:t>âtres.</a:t>
            </a:r>
            <a:endParaRPr lang="fr-FR" dirty="0" smtClean="0">
              <a:latin typeface="Book Antiqua"/>
              <a:cs typeface="Book Antiqua"/>
            </a:endParaRPr>
          </a:p>
          <a:p>
            <a:pPr marL="342900" indent="-342900" algn="just">
              <a:buFont typeface="Wingdings" charset="2"/>
              <a:buChar char="²"/>
            </a:pPr>
            <a:endParaRPr lang="fr-FR" dirty="0" smtClean="0">
              <a:latin typeface="Book Antiqua"/>
              <a:cs typeface="Book Antiqua"/>
            </a:endParaRPr>
          </a:p>
          <a:p>
            <a:pPr marL="342900" indent="-342900" algn="just">
              <a:lnSpc>
                <a:spcPct val="250000"/>
              </a:lnSpc>
              <a:buFont typeface="Wingdings" charset="2"/>
              <a:buChar char="²"/>
            </a:pPr>
            <a:r>
              <a:rPr lang="fr-FR" b="1" u="sng" dirty="0" smtClean="0">
                <a:latin typeface="Book Antiqua"/>
                <a:cs typeface="Book Antiqua"/>
              </a:rPr>
              <a:t>LE R</a:t>
            </a:r>
            <a:r>
              <a:rPr lang="fr-FR" b="1" u="sng" dirty="0" smtClean="0">
                <a:latin typeface="Book Antiqua"/>
                <a:cs typeface="Book Antiqua"/>
              </a:rPr>
              <a:t>ÔLE DU DÉCOR ÉVOLUE</a:t>
            </a:r>
            <a:r>
              <a:rPr lang="fr-FR" dirty="0" smtClean="0">
                <a:latin typeface="Book Antiqua"/>
                <a:cs typeface="Book Antiqua"/>
              </a:rPr>
              <a:t> :</a:t>
            </a:r>
          </a:p>
          <a:p>
            <a:pPr marL="342900" indent="-342900" algn="just">
              <a:buFont typeface="Wingdings" charset="0"/>
              <a:buChar char="à"/>
            </a:pPr>
            <a:r>
              <a:rPr lang="fr-FR" dirty="0" smtClean="0">
                <a:latin typeface="Book Antiqua"/>
                <a:cs typeface="Book Antiqua"/>
              </a:rPr>
              <a:t>o</a:t>
            </a:r>
            <a:r>
              <a:rPr lang="fr-FR" dirty="0" smtClean="0">
                <a:latin typeface="Book Antiqua"/>
                <a:cs typeface="Book Antiqua"/>
              </a:rPr>
              <a:t>n </a:t>
            </a:r>
            <a:r>
              <a:rPr lang="fr-FR" dirty="0">
                <a:latin typeface="Book Antiqua"/>
                <a:cs typeface="Book Antiqua"/>
              </a:rPr>
              <a:t>voit apparaître la </a:t>
            </a:r>
            <a:r>
              <a:rPr lang="fr-FR" b="1" dirty="0">
                <a:latin typeface="Book Antiqua"/>
                <a:cs typeface="Book Antiqua"/>
              </a:rPr>
              <a:t>toile de fond en trompe-</a:t>
            </a:r>
            <a:r>
              <a:rPr lang="fr-FR" b="1" dirty="0" smtClean="0">
                <a:latin typeface="Book Antiqua"/>
                <a:cs typeface="Book Antiqua"/>
              </a:rPr>
              <a:t>l’œil</a:t>
            </a:r>
            <a:r>
              <a:rPr lang="fr-FR" dirty="0" smtClean="0">
                <a:latin typeface="Book Antiqua"/>
                <a:cs typeface="Book Antiqua"/>
              </a:rPr>
              <a:t>, </a:t>
            </a:r>
            <a:r>
              <a:rPr lang="fr-FR" b="1" dirty="0" smtClean="0">
                <a:latin typeface="Book Antiqua"/>
                <a:cs typeface="Book Antiqua"/>
              </a:rPr>
              <a:t>en perspective</a:t>
            </a:r>
            <a:r>
              <a:rPr lang="fr-FR" dirty="0" smtClean="0">
                <a:latin typeface="Book Antiqua"/>
                <a:cs typeface="Book Antiqua"/>
              </a:rPr>
              <a:t>, </a:t>
            </a:r>
            <a:r>
              <a:rPr lang="fr-FR" dirty="0">
                <a:latin typeface="Book Antiqua"/>
                <a:cs typeface="Book Antiqua"/>
              </a:rPr>
              <a:t>pour donner une impression de profondeur</a:t>
            </a:r>
            <a:r>
              <a:rPr lang="fr-FR" dirty="0" smtClean="0">
                <a:latin typeface="Book Antiqua"/>
                <a:cs typeface="Book Antiqua"/>
              </a:rPr>
              <a:t>.</a:t>
            </a:r>
          </a:p>
          <a:p>
            <a:pPr marL="342900" indent="-342900" algn="just">
              <a:lnSpc>
                <a:spcPct val="250000"/>
              </a:lnSpc>
              <a:buFont typeface="Wingdings" charset="0"/>
              <a:buChar char="à"/>
            </a:pPr>
            <a:r>
              <a:rPr lang="fr-FR" dirty="0">
                <a:latin typeface="Book Antiqua"/>
                <a:cs typeface="Book Antiqua"/>
              </a:rPr>
              <a:t>f</a:t>
            </a:r>
            <a:r>
              <a:rPr lang="fr-FR" dirty="0" smtClean="0">
                <a:latin typeface="Book Antiqua"/>
                <a:cs typeface="Book Antiqua"/>
              </a:rPr>
              <a:t>iguration </a:t>
            </a:r>
            <a:r>
              <a:rPr lang="fr-FR" b="1" dirty="0" smtClean="0">
                <a:latin typeface="Book Antiqua"/>
                <a:cs typeface="Book Antiqua"/>
              </a:rPr>
              <a:t>réaliste</a:t>
            </a:r>
          </a:p>
          <a:p>
            <a:pPr marL="342900" indent="-342900" algn="just">
              <a:lnSpc>
                <a:spcPct val="250000"/>
              </a:lnSpc>
              <a:buFont typeface="Wingdings" charset="0"/>
              <a:buChar char="à"/>
            </a:pPr>
            <a:r>
              <a:rPr lang="fr-FR" dirty="0">
                <a:latin typeface="Book Antiqua"/>
                <a:cs typeface="Book Antiqua"/>
              </a:rPr>
              <a:t>a</a:t>
            </a:r>
            <a:r>
              <a:rPr lang="fr-FR" dirty="0" smtClean="0">
                <a:latin typeface="Book Antiqua"/>
                <a:cs typeface="Book Antiqua"/>
              </a:rPr>
              <a:t>pparition des </a:t>
            </a:r>
            <a:r>
              <a:rPr lang="fr-FR" b="1" dirty="0" smtClean="0">
                <a:latin typeface="Book Antiqua"/>
                <a:cs typeface="Book Antiqua"/>
              </a:rPr>
              <a:t>coulisses</a:t>
            </a:r>
          </a:p>
          <a:p>
            <a:pPr marL="0" indent="0" algn="just">
              <a:lnSpc>
                <a:spcPct val="250000"/>
              </a:lnSpc>
              <a:buNone/>
            </a:pPr>
            <a:r>
              <a:rPr lang="fr-FR" dirty="0" smtClean="0">
                <a:latin typeface="Book Antiqua"/>
                <a:cs typeface="Book Antiqua"/>
              </a:rPr>
              <a:t>= </a:t>
            </a:r>
            <a:r>
              <a:rPr lang="fr-FR" dirty="0">
                <a:latin typeface="Book Antiqua"/>
                <a:cs typeface="Book Antiqua"/>
              </a:rPr>
              <a:t>Création d’une dichotomie entre la salle et une scène aménagée</a:t>
            </a:r>
          </a:p>
          <a:p>
            <a:pPr marL="342900" indent="-342900" algn="just">
              <a:lnSpc>
                <a:spcPct val="250000"/>
              </a:lnSpc>
              <a:buFont typeface="Wingdings" charset="0"/>
              <a:buChar char="à"/>
            </a:pPr>
            <a:endParaRPr lang="fr-FR" dirty="0">
              <a:latin typeface="Book Antiqua"/>
              <a:cs typeface="Book Antiqua"/>
            </a:endParaRPr>
          </a:p>
          <a:p>
            <a:pPr marL="0" indent="0" algn="just">
              <a:buNone/>
            </a:pPr>
            <a:endParaRPr lang="fr-FR" u="sng" dirty="0">
              <a:solidFill>
                <a:srgbClr val="800000"/>
              </a:solidFill>
              <a:latin typeface="Book Antiqua"/>
              <a:cs typeface="Book Antiqua"/>
            </a:endParaRPr>
          </a:p>
          <a:p>
            <a:pPr marL="457200" indent="-457200" algn="ctr">
              <a:buAutoNum type="arabicParenR"/>
            </a:pPr>
            <a:endParaRPr lang="fr-FR" u="sng" dirty="0" smtClean="0">
              <a:solidFill>
                <a:srgbClr val="800000"/>
              </a:solidFill>
              <a:latin typeface="Book Antiqua"/>
              <a:cs typeface="Book Antiqua"/>
            </a:endParaRPr>
          </a:p>
          <a:p>
            <a:pPr marL="0" indent="0">
              <a:buNone/>
            </a:pPr>
            <a:endParaRPr lang="fr-FR" dirty="0">
              <a:latin typeface="Book Antiqua"/>
              <a:cs typeface="Book Antiqua"/>
            </a:endParaRPr>
          </a:p>
        </p:txBody>
      </p:sp>
      <p:sp>
        <p:nvSpPr>
          <p:cNvPr id="2" name="Titre 1"/>
          <p:cNvSpPr>
            <a:spLocks noGrp="1"/>
          </p:cNvSpPr>
          <p:nvPr>
            <p:ph type="title"/>
          </p:nvPr>
        </p:nvSpPr>
        <p:spPr>
          <a:xfrm>
            <a:off x="245797" y="503238"/>
            <a:ext cx="8753114" cy="868362"/>
          </a:xfrm>
        </p:spPr>
        <p:txBody>
          <a:bodyPr/>
          <a:lstStyle/>
          <a:p>
            <a:r>
              <a:rPr lang="fr-FR" sz="4000" u="sng" dirty="0" smtClean="0">
                <a:solidFill>
                  <a:srgbClr val="EC714F"/>
                </a:solidFill>
                <a:latin typeface="Candara"/>
                <a:cs typeface="Candara"/>
              </a:rPr>
              <a:t>II – </a:t>
            </a:r>
            <a:r>
              <a:rPr lang="fr-FR" sz="4000" u="sng" dirty="0" smtClean="0">
                <a:solidFill>
                  <a:srgbClr val="EC714F"/>
                </a:solidFill>
                <a:latin typeface="Candara"/>
                <a:cs typeface="Candara"/>
              </a:rPr>
              <a:t>HISTOIRE DE LA SCÈNE</a:t>
            </a:r>
            <a:endParaRPr lang="fr-FR" sz="4000" u="sng" dirty="0">
              <a:solidFill>
                <a:srgbClr val="EC714F"/>
              </a:solidFill>
              <a:latin typeface="Candara"/>
              <a:cs typeface="Candara"/>
            </a:endParaRPr>
          </a:p>
        </p:txBody>
      </p:sp>
    </p:spTree>
    <p:extLst>
      <p:ext uri="{BB962C8B-B14F-4D97-AF65-F5344CB8AC3E}">
        <p14:creationId xmlns:p14="http://schemas.microsoft.com/office/powerpoint/2010/main" val="89907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cap="none" dirty="0" smtClean="0">
                <a:latin typeface="Candara"/>
                <a:cs typeface="Candara"/>
              </a:rPr>
              <a:t>Décors de fond de scène en perspective</a:t>
            </a:r>
            <a:r>
              <a:rPr lang="fr-FR" cap="none" dirty="0">
                <a:latin typeface="Candara"/>
                <a:cs typeface="Candara"/>
              </a:rPr>
              <a:t/>
            </a:r>
            <a:br>
              <a:rPr lang="fr-FR" cap="none" dirty="0">
                <a:latin typeface="Candara"/>
                <a:cs typeface="Candara"/>
              </a:rPr>
            </a:br>
            <a:r>
              <a:rPr lang="fr-FR" cap="none" dirty="0">
                <a:latin typeface="Candara"/>
                <a:cs typeface="Candara"/>
              </a:rPr>
              <a:t>L</a:t>
            </a:r>
            <a:r>
              <a:rPr lang="fr-FR" cap="none" dirty="0" smtClean="0">
                <a:latin typeface="Candara"/>
                <a:cs typeface="Candara"/>
              </a:rPr>
              <a:t>éonard DE VINCI, </a:t>
            </a:r>
            <a:r>
              <a:rPr lang="fr-FR" cap="none" dirty="0" err="1" smtClean="0">
                <a:latin typeface="Candara"/>
                <a:cs typeface="Candara"/>
              </a:rPr>
              <a:t>XVI°s</a:t>
            </a:r>
            <a:endParaRPr lang="fr-FR" dirty="0"/>
          </a:p>
        </p:txBody>
      </p:sp>
      <p:pic>
        <p:nvPicPr>
          <p:cNvPr id="3" name="Image 2" descr="http://www.matisse.lettres.free.fr/ouvertures/Decors.jpg"/>
          <p:cNvPicPr/>
          <p:nvPr/>
        </p:nvPicPr>
        <p:blipFill>
          <a:blip r:embed="rId2" cstate="print"/>
          <a:srcRect/>
          <a:stretch>
            <a:fillRect/>
          </a:stretch>
        </p:blipFill>
        <p:spPr bwMode="auto">
          <a:xfrm>
            <a:off x="688656" y="1603333"/>
            <a:ext cx="7736728" cy="5254667"/>
          </a:xfrm>
          <a:prstGeom prst="rect">
            <a:avLst/>
          </a:prstGeom>
          <a:noFill/>
          <a:ln w="9525">
            <a:noFill/>
            <a:miter lim="800000"/>
            <a:headEnd/>
            <a:tailEnd/>
          </a:ln>
        </p:spPr>
      </p:pic>
    </p:spTree>
    <p:extLst>
      <p:ext uri="{BB962C8B-B14F-4D97-AF65-F5344CB8AC3E}">
        <p14:creationId xmlns:p14="http://schemas.microsoft.com/office/powerpoint/2010/main" val="36866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77509"/>
            <a:ext cx="8381260" cy="1106019"/>
          </a:xfrm>
        </p:spPr>
        <p:txBody>
          <a:bodyPr/>
          <a:lstStyle/>
          <a:p>
            <a:r>
              <a:rPr lang="fr-FR" i="1" cap="none" dirty="0" smtClean="0">
                <a:latin typeface="Candara"/>
                <a:cs typeface="Candara"/>
              </a:rPr>
              <a:t>Décor avec perspective unique centrale et maisons praticables au premier plan</a:t>
            </a:r>
            <a:endParaRPr lang="fr-FR" dirty="0"/>
          </a:p>
        </p:txBody>
      </p:sp>
      <p:pic>
        <p:nvPicPr>
          <p:cNvPr id="4" name="Image 3" descr="llustration 6 - g dauphin"/>
          <p:cNvPicPr/>
          <p:nvPr/>
        </p:nvPicPr>
        <p:blipFill rotWithShape="1">
          <a:blip r:embed="rId2">
            <a:extLst>
              <a:ext uri="{28A0092B-C50C-407E-A947-70E740481C1C}">
                <a14:useLocalDpi xmlns:a14="http://schemas.microsoft.com/office/drawing/2010/main" val="0"/>
              </a:ext>
            </a:extLst>
          </a:blip>
          <a:srcRect b="6508"/>
          <a:stretch/>
        </p:blipFill>
        <p:spPr bwMode="auto">
          <a:xfrm>
            <a:off x="0" y="1410241"/>
            <a:ext cx="9144000" cy="5279390"/>
          </a:xfrm>
          <a:prstGeom prst="rect">
            <a:avLst/>
          </a:prstGeom>
          <a:noFill/>
          <a:ln>
            <a:noFill/>
          </a:ln>
        </p:spPr>
      </p:pic>
    </p:spTree>
    <p:extLst>
      <p:ext uri="{BB962C8B-B14F-4D97-AF65-F5344CB8AC3E}">
        <p14:creationId xmlns:p14="http://schemas.microsoft.com/office/powerpoint/2010/main" val="2493464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06819"/>
            <a:ext cx="8480006" cy="4789991"/>
          </a:xfrm>
        </p:spPr>
        <p:txBody>
          <a:bodyPr>
            <a:normAutofit fontScale="92500" lnSpcReduction="10000"/>
          </a:bodyPr>
          <a:lstStyle/>
          <a:p>
            <a:pPr marL="0" indent="0" algn="just">
              <a:lnSpc>
                <a:spcPct val="200000"/>
              </a:lnSpc>
              <a:buNone/>
            </a:pPr>
            <a:r>
              <a:rPr lang="fr-FR" u="sng" dirty="0" smtClean="0">
                <a:solidFill>
                  <a:srgbClr val="800000"/>
                </a:solidFill>
                <a:latin typeface="Book Antiqua"/>
                <a:cs typeface="Book Antiqua"/>
              </a:rPr>
              <a:t>Tournant majeur</a:t>
            </a:r>
            <a:r>
              <a:rPr lang="fr-FR" dirty="0" smtClean="0">
                <a:solidFill>
                  <a:srgbClr val="800000"/>
                </a:solidFill>
                <a:latin typeface="Book Antiqua"/>
                <a:cs typeface="Book Antiqua"/>
              </a:rPr>
              <a:t> :</a:t>
            </a:r>
            <a:r>
              <a:rPr lang="fr-FR" dirty="0" smtClean="0">
                <a:solidFill>
                  <a:srgbClr val="000000"/>
                </a:solidFill>
                <a:latin typeface="Book Antiqua"/>
                <a:cs typeface="Book Antiqua"/>
              </a:rPr>
              <a:t> première représentation </a:t>
            </a:r>
            <a:r>
              <a:rPr lang="fr-FR" u="sng" dirty="0" smtClean="0">
                <a:solidFill>
                  <a:srgbClr val="000000"/>
                </a:solidFill>
                <a:latin typeface="Book Antiqua"/>
                <a:cs typeface="Book Antiqua"/>
              </a:rPr>
              <a:t>payante</a:t>
            </a:r>
            <a:r>
              <a:rPr lang="fr-FR" dirty="0" smtClean="0">
                <a:solidFill>
                  <a:srgbClr val="000000"/>
                </a:solidFill>
                <a:latin typeface="Book Antiqua"/>
                <a:cs typeface="Book Antiqua"/>
              </a:rPr>
              <a:t> d’un opéra, à Venise, en 1637</a:t>
            </a:r>
          </a:p>
          <a:p>
            <a:pPr marL="0" indent="0" algn="just">
              <a:lnSpc>
                <a:spcPct val="200000"/>
              </a:lnSpc>
              <a:buNone/>
            </a:pPr>
            <a:endParaRPr lang="fr-FR" u="sng" dirty="0">
              <a:solidFill>
                <a:srgbClr val="000000"/>
              </a:solidFill>
              <a:latin typeface="Book Antiqua"/>
              <a:cs typeface="Book Antiqua"/>
            </a:endParaRPr>
          </a:p>
          <a:p>
            <a:pPr marL="342900" indent="-342900" algn="just">
              <a:lnSpc>
                <a:spcPct val="200000"/>
              </a:lnSpc>
              <a:buFont typeface="Wingdings" charset="0"/>
              <a:buChar char="à"/>
            </a:pPr>
            <a:r>
              <a:rPr lang="fr-FR" b="1" dirty="0" smtClean="0">
                <a:solidFill>
                  <a:srgbClr val="000000"/>
                </a:solidFill>
                <a:latin typeface="Book Antiqua"/>
                <a:cs typeface="Book Antiqua"/>
                <a:sym typeface="Wingdings"/>
              </a:rPr>
              <a:t>Hiérarchie sociale </a:t>
            </a:r>
            <a:r>
              <a:rPr lang="fr-FR" dirty="0" smtClean="0">
                <a:solidFill>
                  <a:srgbClr val="000000"/>
                </a:solidFill>
                <a:latin typeface="Book Antiqua"/>
                <a:cs typeface="Book Antiqua"/>
                <a:sym typeface="Wingdings"/>
              </a:rPr>
              <a:t>due au prix des places</a:t>
            </a:r>
          </a:p>
          <a:p>
            <a:pPr marL="342900" indent="-342900" algn="just">
              <a:lnSpc>
                <a:spcPct val="200000"/>
              </a:lnSpc>
              <a:buFont typeface="Wingdings" charset="0"/>
              <a:buChar char="à"/>
            </a:pPr>
            <a:r>
              <a:rPr lang="fr-FR" dirty="0" smtClean="0">
                <a:solidFill>
                  <a:srgbClr val="000000"/>
                </a:solidFill>
                <a:latin typeface="Book Antiqua"/>
                <a:cs typeface="Book Antiqua"/>
                <a:sym typeface="Wingdings"/>
              </a:rPr>
              <a:t>Construction de </a:t>
            </a:r>
            <a:r>
              <a:rPr lang="fr-FR" b="1" dirty="0" smtClean="0">
                <a:solidFill>
                  <a:srgbClr val="000000"/>
                </a:solidFill>
                <a:latin typeface="Book Antiqua"/>
                <a:cs typeface="Book Antiqua"/>
                <a:sym typeface="Wingdings"/>
              </a:rPr>
              <a:t>loges étagées </a:t>
            </a:r>
            <a:r>
              <a:rPr lang="fr-FR" dirty="0" smtClean="0">
                <a:solidFill>
                  <a:srgbClr val="000000"/>
                </a:solidFill>
                <a:latin typeface="Book Antiqua"/>
                <a:cs typeface="Book Antiqua"/>
                <a:sym typeface="Wingdings"/>
              </a:rPr>
              <a:t>pour le public, avec des voies d’accès distinctes</a:t>
            </a:r>
          </a:p>
          <a:p>
            <a:pPr marL="342900" indent="-342900" algn="just">
              <a:lnSpc>
                <a:spcPct val="200000"/>
              </a:lnSpc>
              <a:buFont typeface="Wingdings" charset="0"/>
              <a:buChar char="à"/>
            </a:pPr>
            <a:r>
              <a:rPr lang="fr-FR" b="1" dirty="0" smtClean="0">
                <a:solidFill>
                  <a:srgbClr val="000000"/>
                </a:solidFill>
                <a:latin typeface="Book Antiqua"/>
                <a:cs typeface="Book Antiqua"/>
                <a:sym typeface="Wingdings"/>
              </a:rPr>
              <a:t>Changements de décors à vue</a:t>
            </a:r>
            <a:r>
              <a:rPr lang="fr-FR" dirty="0" smtClean="0">
                <a:solidFill>
                  <a:srgbClr val="000000"/>
                </a:solidFill>
                <a:latin typeface="Book Antiqua"/>
                <a:cs typeface="Book Antiqua"/>
                <a:sym typeface="Wingdings"/>
              </a:rPr>
              <a:t>, très impressionnants pour le public. Importance du régisseur.</a:t>
            </a:r>
            <a:endParaRPr lang="fr-FR" dirty="0">
              <a:solidFill>
                <a:srgbClr val="800000"/>
              </a:solidFill>
              <a:latin typeface="Book Antiqua"/>
              <a:cs typeface="Book Antiqua"/>
            </a:endParaRPr>
          </a:p>
        </p:txBody>
      </p:sp>
      <p:sp>
        <p:nvSpPr>
          <p:cNvPr id="2" name="Titre 1"/>
          <p:cNvSpPr>
            <a:spLocks noGrp="1"/>
          </p:cNvSpPr>
          <p:nvPr>
            <p:ph type="title"/>
          </p:nvPr>
        </p:nvSpPr>
        <p:spPr>
          <a:xfrm>
            <a:off x="245797" y="273091"/>
            <a:ext cx="8753114" cy="1098509"/>
          </a:xfrm>
        </p:spPr>
        <p:txBody>
          <a:bodyPr/>
          <a:lstStyle/>
          <a:p>
            <a:r>
              <a:rPr lang="fr-FR" sz="2400" u="sng" dirty="0" smtClean="0">
                <a:solidFill>
                  <a:srgbClr val="EC714F"/>
                </a:solidFill>
                <a:latin typeface="Candara"/>
                <a:cs typeface="Candara"/>
              </a:rPr>
              <a:t>UN MODÈLE SCÉNOGRAPHIQUE :</a:t>
            </a:r>
            <a:br>
              <a:rPr lang="fr-FR" sz="2400" u="sng" dirty="0" smtClean="0">
                <a:solidFill>
                  <a:srgbClr val="EC714F"/>
                </a:solidFill>
                <a:latin typeface="Candara"/>
                <a:cs typeface="Candara"/>
              </a:rPr>
            </a:br>
            <a:r>
              <a:rPr lang="fr-FR" sz="2400" u="sng" dirty="0" smtClean="0">
                <a:solidFill>
                  <a:srgbClr val="EC714F"/>
                </a:solidFill>
                <a:latin typeface="Candara"/>
                <a:cs typeface="Candara"/>
              </a:rPr>
              <a:t>LA SALLE À L’ITALIENNE</a:t>
            </a:r>
            <a:endParaRPr lang="fr-FR" sz="2400" u="sng" dirty="0">
              <a:solidFill>
                <a:srgbClr val="EC714F"/>
              </a:solidFill>
              <a:latin typeface="Candara"/>
              <a:cs typeface="Candara"/>
            </a:endParaRPr>
          </a:p>
        </p:txBody>
      </p:sp>
    </p:spTree>
    <p:extLst>
      <p:ext uri="{BB962C8B-B14F-4D97-AF65-F5344CB8AC3E}">
        <p14:creationId xmlns:p14="http://schemas.microsoft.com/office/powerpoint/2010/main" val="342668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smtClean="0">
                <a:latin typeface="Candara"/>
                <a:cs typeface="Candara"/>
              </a:rPr>
              <a:t>Schéma d’une salle à l’italienne</a:t>
            </a:r>
            <a:endParaRPr lang="fr-FR" sz="2400" dirty="0">
              <a:latin typeface="Candara"/>
              <a:cs typeface="Candara"/>
            </a:endParaRPr>
          </a:p>
        </p:txBody>
      </p:sp>
      <p:pic>
        <p:nvPicPr>
          <p:cNvPr id="3" name="Image 2" descr="llustration 7 - g dauphin"/>
          <p:cNvPicPr/>
          <p:nvPr/>
        </p:nvPicPr>
        <p:blipFill rotWithShape="1">
          <a:blip r:embed="rId2">
            <a:extLst>
              <a:ext uri="{28A0092B-C50C-407E-A947-70E740481C1C}">
                <a14:useLocalDpi xmlns:a14="http://schemas.microsoft.com/office/drawing/2010/main" val="0"/>
              </a:ext>
            </a:extLst>
          </a:blip>
          <a:srcRect b="5283"/>
          <a:stretch/>
        </p:blipFill>
        <p:spPr bwMode="auto">
          <a:xfrm>
            <a:off x="209961" y="1690369"/>
            <a:ext cx="8775295" cy="5041325"/>
          </a:xfrm>
          <a:prstGeom prst="rect">
            <a:avLst/>
          </a:prstGeom>
          <a:noFill/>
          <a:ln>
            <a:noFill/>
          </a:ln>
        </p:spPr>
      </p:pic>
    </p:spTree>
    <p:extLst>
      <p:ext uri="{BB962C8B-B14F-4D97-AF65-F5344CB8AC3E}">
        <p14:creationId xmlns:p14="http://schemas.microsoft.com/office/powerpoint/2010/main" val="2804973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7162799" y="2892277"/>
            <a:ext cx="1781491" cy="1645920"/>
          </a:xfrm>
        </p:spPr>
        <p:txBody>
          <a:bodyPr/>
          <a:lstStyle/>
          <a:p>
            <a:r>
              <a:rPr lang="fr-FR" dirty="0" smtClean="0"/>
              <a:t>Le thé</a:t>
            </a:r>
            <a:r>
              <a:rPr lang="fr-FR" dirty="0" smtClean="0"/>
              <a:t>âtre du Châtelet, à Paris</a:t>
            </a:r>
            <a:endParaRPr lang="fr-FR" dirty="0"/>
          </a:p>
        </p:txBody>
      </p:sp>
      <p:pic>
        <p:nvPicPr>
          <p:cNvPr id="4" name="Image 3" descr="ttp://www.nicolight.fr/010/Scenographie_fichiers/cdie%20fran%2001.jpg"/>
          <p:cNvPicPr/>
          <p:nvPr/>
        </p:nvPicPr>
        <p:blipFill>
          <a:blip r:embed="rId2">
            <a:extLst>
              <a:ext uri="{28A0092B-C50C-407E-A947-70E740481C1C}">
                <a14:useLocalDpi xmlns:a14="http://schemas.microsoft.com/office/drawing/2010/main" val="0"/>
              </a:ext>
            </a:extLst>
          </a:blip>
          <a:srcRect/>
          <a:stretch>
            <a:fillRect/>
          </a:stretch>
        </p:blipFill>
        <p:spPr bwMode="auto">
          <a:xfrm>
            <a:off x="-1" y="838486"/>
            <a:ext cx="6923291" cy="5087592"/>
          </a:xfrm>
          <a:prstGeom prst="rect">
            <a:avLst/>
          </a:prstGeom>
          <a:noFill/>
          <a:ln>
            <a:noFill/>
          </a:ln>
        </p:spPr>
      </p:pic>
    </p:spTree>
    <p:extLst>
      <p:ext uri="{BB962C8B-B14F-4D97-AF65-F5344CB8AC3E}">
        <p14:creationId xmlns:p14="http://schemas.microsoft.com/office/powerpoint/2010/main" val="2047084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06819"/>
            <a:ext cx="8480006" cy="4789991"/>
          </a:xfrm>
        </p:spPr>
        <p:txBody>
          <a:bodyPr>
            <a:normAutofit/>
          </a:bodyPr>
          <a:lstStyle/>
          <a:p>
            <a:pPr marL="342900" indent="-342900" algn="just">
              <a:lnSpc>
                <a:spcPct val="200000"/>
              </a:lnSpc>
              <a:buFont typeface="Wingdings" charset="2"/>
              <a:buChar char=""/>
            </a:pPr>
            <a:r>
              <a:rPr lang="fr-FR" dirty="0" smtClean="0">
                <a:solidFill>
                  <a:srgbClr val="800000"/>
                </a:solidFill>
                <a:latin typeface="Book Antiqua"/>
                <a:cs typeface="Book Antiqua"/>
              </a:rPr>
              <a:t>Grâce à l’apport de </a:t>
            </a:r>
            <a:r>
              <a:rPr lang="fr-FR" b="1" dirty="0" smtClean="0">
                <a:solidFill>
                  <a:srgbClr val="800000"/>
                </a:solidFill>
                <a:latin typeface="Book Antiqua"/>
                <a:cs typeface="Book Antiqua"/>
              </a:rPr>
              <a:t>nouvelles techniques </a:t>
            </a:r>
            <a:r>
              <a:rPr lang="fr-FR" dirty="0" smtClean="0">
                <a:solidFill>
                  <a:srgbClr val="800000"/>
                </a:solidFill>
                <a:latin typeface="Book Antiqua"/>
                <a:cs typeface="Book Antiqua"/>
              </a:rPr>
              <a:t>: utilisation de trappes, de machines</a:t>
            </a:r>
          </a:p>
          <a:p>
            <a:pPr marL="342900" indent="-342900" algn="just">
              <a:lnSpc>
                <a:spcPct val="200000"/>
              </a:lnSpc>
              <a:buFont typeface="Wingdings" charset="2"/>
              <a:buChar char=""/>
            </a:pPr>
            <a:r>
              <a:rPr lang="fr-FR" dirty="0" smtClean="0">
                <a:solidFill>
                  <a:srgbClr val="800000"/>
                </a:solidFill>
                <a:latin typeface="Book Antiqua"/>
                <a:cs typeface="Book Antiqua"/>
              </a:rPr>
              <a:t>Intégration d’</a:t>
            </a:r>
            <a:r>
              <a:rPr lang="fr-FR" b="1" dirty="0" smtClean="0">
                <a:solidFill>
                  <a:srgbClr val="800000"/>
                </a:solidFill>
                <a:latin typeface="Book Antiqua"/>
                <a:cs typeface="Book Antiqua"/>
              </a:rPr>
              <a:t>effets visuels et sonores</a:t>
            </a:r>
            <a:r>
              <a:rPr lang="fr-FR" dirty="0" smtClean="0">
                <a:solidFill>
                  <a:srgbClr val="800000"/>
                </a:solidFill>
                <a:latin typeface="Book Antiqua"/>
                <a:cs typeface="Book Antiqua"/>
              </a:rPr>
              <a:t>, jeux sur l’éclairage</a:t>
            </a:r>
          </a:p>
          <a:p>
            <a:pPr marL="342900" indent="-342900" algn="just">
              <a:lnSpc>
                <a:spcPct val="200000"/>
              </a:lnSpc>
              <a:buFont typeface="Wingdings" charset="2"/>
              <a:buChar char=""/>
            </a:pPr>
            <a:endParaRPr lang="fr-FR" dirty="0">
              <a:solidFill>
                <a:srgbClr val="800000"/>
              </a:solidFill>
              <a:latin typeface="Book Antiqua"/>
              <a:cs typeface="Book Antiqua"/>
            </a:endParaRPr>
          </a:p>
          <a:p>
            <a:pPr marL="0" indent="0" algn="just">
              <a:lnSpc>
                <a:spcPct val="200000"/>
              </a:lnSpc>
              <a:buNone/>
            </a:pPr>
            <a:r>
              <a:rPr lang="fr-FR" dirty="0" smtClean="0">
                <a:solidFill>
                  <a:srgbClr val="800000"/>
                </a:solidFill>
                <a:latin typeface="Book Antiqua"/>
                <a:cs typeface="Book Antiqua"/>
                <a:sym typeface="Wingdings"/>
              </a:rPr>
              <a:t> </a:t>
            </a:r>
            <a:r>
              <a:rPr lang="fr-FR" b="1" u="sng" dirty="0">
                <a:latin typeface="Book Antiqua"/>
                <a:cs typeface="Book Antiqua"/>
              </a:rPr>
              <a:t>forme de magie</a:t>
            </a:r>
            <a:r>
              <a:rPr lang="fr-FR" b="1" dirty="0">
                <a:latin typeface="Book Antiqua"/>
                <a:cs typeface="Book Antiqua"/>
              </a:rPr>
              <a:t> qui mêle formes, couleurs, sons, ombres et lumières, pour tendre vers l’émerveillement du spectateur</a:t>
            </a:r>
            <a:endParaRPr lang="fr-FR" dirty="0">
              <a:solidFill>
                <a:srgbClr val="800000"/>
              </a:solidFill>
              <a:latin typeface="Book Antiqua"/>
              <a:cs typeface="Book Antiqua"/>
            </a:endParaRPr>
          </a:p>
        </p:txBody>
      </p:sp>
      <p:sp>
        <p:nvSpPr>
          <p:cNvPr id="2" name="Titre 1"/>
          <p:cNvSpPr>
            <a:spLocks noGrp="1"/>
          </p:cNvSpPr>
          <p:nvPr>
            <p:ph type="title"/>
          </p:nvPr>
        </p:nvSpPr>
        <p:spPr>
          <a:xfrm>
            <a:off x="245797" y="273091"/>
            <a:ext cx="8753114" cy="1098509"/>
          </a:xfrm>
        </p:spPr>
        <p:txBody>
          <a:bodyPr/>
          <a:lstStyle/>
          <a:p>
            <a:r>
              <a:rPr lang="fr-FR" sz="2400" u="sng" dirty="0" smtClean="0">
                <a:solidFill>
                  <a:srgbClr val="EC714F"/>
                </a:solidFill>
                <a:latin typeface="Candara"/>
                <a:cs typeface="Candara"/>
              </a:rPr>
              <a:t>L’ILLUSION BAROQUE ET LE THÉ</a:t>
            </a:r>
            <a:r>
              <a:rPr lang="fr-FR" sz="2400" u="sng" dirty="0" smtClean="0">
                <a:solidFill>
                  <a:srgbClr val="EC714F"/>
                </a:solidFill>
                <a:latin typeface="Candara"/>
                <a:cs typeface="Candara"/>
              </a:rPr>
              <a:t>ÂTRE DES MACHINES</a:t>
            </a:r>
            <a:endParaRPr lang="fr-FR" sz="2400" u="sng" dirty="0">
              <a:solidFill>
                <a:srgbClr val="EC714F"/>
              </a:solidFill>
              <a:latin typeface="Candara"/>
              <a:cs typeface="Candara"/>
            </a:endParaRPr>
          </a:p>
        </p:txBody>
      </p:sp>
    </p:spTree>
    <p:extLst>
      <p:ext uri="{BB962C8B-B14F-4D97-AF65-F5344CB8AC3E}">
        <p14:creationId xmlns:p14="http://schemas.microsoft.com/office/powerpoint/2010/main" val="1743839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7010400" y="4125042"/>
            <a:ext cx="1981200" cy="1828800"/>
          </a:xfrm>
        </p:spPr>
        <p:txBody>
          <a:bodyPr/>
          <a:lstStyle/>
          <a:p>
            <a:pPr algn="just"/>
            <a:r>
              <a:rPr lang="fr-FR" dirty="0" smtClean="0"/>
              <a:t>Machinerie classique, </a:t>
            </a:r>
          </a:p>
          <a:p>
            <a:pPr algn="just"/>
            <a:r>
              <a:rPr lang="fr-FR" i="1" dirty="0" smtClean="0"/>
              <a:t>Encyclopédie</a:t>
            </a:r>
            <a:r>
              <a:rPr lang="fr-FR" dirty="0" smtClean="0"/>
              <a:t> de DIDEROT et D’ALEMBERT</a:t>
            </a:r>
            <a:endParaRPr lang="fr-FR" dirty="0"/>
          </a:p>
        </p:txBody>
      </p:sp>
      <p:pic>
        <p:nvPicPr>
          <p:cNvPr id="4" name="Image 3"/>
          <p:cNvPicPr>
            <a:picLocks noChangeAspect="1"/>
          </p:cNvPicPr>
          <p:nvPr/>
        </p:nvPicPr>
        <p:blipFill>
          <a:blip r:embed="rId2"/>
          <a:stretch>
            <a:fillRect/>
          </a:stretch>
        </p:blipFill>
        <p:spPr>
          <a:xfrm>
            <a:off x="77456" y="867128"/>
            <a:ext cx="6932944" cy="5072604"/>
          </a:xfrm>
          <a:prstGeom prst="rect">
            <a:avLst/>
          </a:prstGeom>
        </p:spPr>
      </p:pic>
    </p:spTree>
    <p:extLst>
      <p:ext uri="{BB962C8B-B14F-4D97-AF65-F5344CB8AC3E}">
        <p14:creationId xmlns:p14="http://schemas.microsoft.com/office/powerpoint/2010/main" val="3523910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06818"/>
            <a:ext cx="8480006" cy="5151181"/>
          </a:xfrm>
        </p:spPr>
        <p:txBody>
          <a:bodyPr>
            <a:normAutofit lnSpcReduction="10000"/>
          </a:bodyPr>
          <a:lstStyle/>
          <a:p>
            <a:pPr marL="0" indent="0" algn="ctr">
              <a:buNone/>
            </a:pPr>
            <a:r>
              <a:rPr lang="fr-FR" u="sng" dirty="0" smtClean="0">
                <a:solidFill>
                  <a:srgbClr val="800000"/>
                </a:solidFill>
                <a:latin typeface="Book Antiqua"/>
                <a:cs typeface="Book Antiqua"/>
              </a:rPr>
              <a:t>4) La scène moderne</a:t>
            </a:r>
            <a:endParaRPr lang="fr-FR" u="sng" dirty="0" smtClean="0">
              <a:solidFill>
                <a:srgbClr val="800000"/>
              </a:solidFill>
              <a:latin typeface="Book Antiqua"/>
              <a:cs typeface="Book Antiqua"/>
            </a:endParaRPr>
          </a:p>
          <a:p>
            <a:pPr marL="0" indent="0" algn="just">
              <a:buNone/>
            </a:pPr>
            <a:endParaRPr lang="fr-FR" u="sng" dirty="0" smtClean="0">
              <a:solidFill>
                <a:srgbClr val="800000"/>
              </a:solidFill>
              <a:latin typeface="Book Antiqua"/>
              <a:cs typeface="Book Antiqua"/>
            </a:endParaRPr>
          </a:p>
          <a:p>
            <a:pPr marL="342900" indent="-342900" algn="just">
              <a:buFont typeface="Wingdings" charset="2"/>
              <a:buChar char="²"/>
            </a:pPr>
            <a:r>
              <a:rPr lang="fr-FR" dirty="0" smtClean="0">
                <a:latin typeface="Book Antiqua"/>
                <a:cs typeface="Book Antiqua"/>
              </a:rPr>
              <a:t>Dès la fin du </a:t>
            </a:r>
            <a:r>
              <a:rPr lang="fr-FR" dirty="0" err="1" smtClean="0">
                <a:latin typeface="Book Antiqua"/>
                <a:cs typeface="Book Antiqua"/>
              </a:rPr>
              <a:t>XIX°s</a:t>
            </a:r>
            <a:r>
              <a:rPr lang="fr-FR" dirty="0" smtClean="0">
                <a:latin typeface="Book Antiqua"/>
                <a:cs typeface="Book Antiqua"/>
              </a:rPr>
              <a:t>, </a:t>
            </a:r>
            <a:r>
              <a:rPr lang="fr-FR" b="1" dirty="0">
                <a:latin typeface="Book Antiqua"/>
                <a:cs typeface="Book Antiqua"/>
              </a:rPr>
              <a:t>r</a:t>
            </a:r>
            <a:r>
              <a:rPr lang="fr-FR" b="1" dirty="0" smtClean="0">
                <a:latin typeface="Book Antiqua"/>
                <a:cs typeface="Book Antiqua"/>
              </a:rPr>
              <a:t>enversement de la tendance</a:t>
            </a:r>
            <a:r>
              <a:rPr lang="fr-FR" dirty="0" smtClean="0">
                <a:latin typeface="Book Antiqua"/>
                <a:cs typeface="Book Antiqua"/>
              </a:rPr>
              <a:t> (en France)</a:t>
            </a:r>
            <a:r>
              <a:rPr lang="fr-FR" b="1" dirty="0" smtClean="0">
                <a:latin typeface="Book Antiqua"/>
                <a:cs typeface="Book Antiqua"/>
              </a:rPr>
              <a:t> </a:t>
            </a:r>
            <a:r>
              <a:rPr lang="fr-FR" dirty="0" smtClean="0">
                <a:latin typeface="Book Antiqua"/>
                <a:cs typeface="Book Antiqua"/>
              </a:rPr>
              <a:t>: les auteurs s’amusent à </a:t>
            </a:r>
            <a:r>
              <a:rPr lang="fr-FR" u="sng" dirty="0" smtClean="0">
                <a:latin typeface="Book Antiqua"/>
                <a:cs typeface="Book Antiqua"/>
              </a:rPr>
              <a:t>démystifier les conventions thé</a:t>
            </a:r>
            <a:r>
              <a:rPr lang="fr-FR" u="sng" dirty="0" smtClean="0">
                <a:latin typeface="Book Antiqua"/>
                <a:cs typeface="Book Antiqua"/>
              </a:rPr>
              <a:t>âtrales</a:t>
            </a:r>
          </a:p>
          <a:p>
            <a:pPr marL="342900" indent="-342900" algn="just">
              <a:buFont typeface="Wingdings" charset="2"/>
              <a:buChar char="²"/>
            </a:pPr>
            <a:endParaRPr lang="fr-FR" u="sng" dirty="0" smtClean="0">
              <a:latin typeface="Book Antiqua"/>
              <a:cs typeface="Book Antiqua"/>
            </a:endParaRPr>
          </a:p>
          <a:p>
            <a:pPr marL="342900" indent="-342900" algn="just">
              <a:buFont typeface="Wingdings" charset="2"/>
              <a:buChar char="²"/>
            </a:pPr>
            <a:r>
              <a:rPr lang="fr-FR" dirty="0" smtClean="0">
                <a:latin typeface="Book Antiqua"/>
                <a:cs typeface="Book Antiqua"/>
              </a:rPr>
              <a:t>MULTIPLICATION DES TENDANCES</a:t>
            </a:r>
          </a:p>
          <a:p>
            <a:pPr marL="342900" indent="-342900" algn="just">
              <a:buFont typeface="Wingdings" charset="2"/>
              <a:buChar char="²"/>
            </a:pPr>
            <a:endParaRPr lang="fr-FR" dirty="0">
              <a:latin typeface="Book Antiqua"/>
              <a:cs typeface="Book Antiqua"/>
            </a:endParaRPr>
          </a:p>
          <a:p>
            <a:pPr marL="342900" indent="-342900" algn="just">
              <a:buFont typeface="Wingdings" charset="0"/>
              <a:buChar char="à"/>
            </a:pPr>
            <a:r>
              <a:rPr lang="fr-FR" dirty="0">
                <a:latin typeface="Book Antiqua"/>
                <a:cs typeface="Book Antiqua"/>
              </a:rPr>
              <a:t>Plus de hiérarchie sociale dans le public</a:t>
            </a:r>
          </a:p>
          <a:p>
            <a:pPr marL="342900" indent="-342900" algn="just">
              <a:buFont typeface="Wingdings" charset="0"/>
              <a:buChar char="à"/>
            </a:pPr>
            <a:endParaRPr lang="fr-FR" dirty="0" smtClean="0">
              <a:latin typeface="Book Antiqua"/>
              <a:cs typeface="Book Antiqua"/>
            </a:endParaRPr>
          </a:p>
          <a:p>
            <a:pPr marL="342900" indent="-342900" algn="just">
              <a:buFont typeface="Wingdings" charset="0"/>
              <a:buChar char="à"/>
            </a:pPr>
            <a:r>
              <a:rPr lang="fr-FR" dirty="0" smtClean="0">
                <a:latin typeface="Book Antiqua"/>
                <a:cs typeface="Book Antiqua"/>
              </a:rPr>
              <a:t>Confusion des coulisses et de la scène, fin de l’enfermement caractéristique de la scène italienne</a:t>
            </a:r>
          </a:p>
          <a:p>
            <a:pPr marL="342900" indent="-342900" algn="just">
              <a:buFont typeface="Wingdings" charset="0"/>
              <a:buChar char="à"/>
            </a:pPr>
            <a:endParaRPr lang="fr-FR" dirty="0" smtClean="0">
              <a:latin typeface="Book Antiqua"/>
              <a:cs typeface="Book Antiqua"/>
            </a:endParaRPr>
          </a:p>
          <a:p>
            <a:pPr marL="342900" indent="-342900" algn="just">
              <a:buFont typeface="Wingdings" charset="0"/>
              <a:buChar char="à"/>
            </a:pPr>
            <a:r>
              <a:rPr lang="fr-FR" dirty="0" smtClean="0">
                <a:latin typeface="Book Antiqua"/>
                <a:cs typeface="Book Antiqua"/>
              </a:rPr>
              <a:t>Dédain du décor, </a:t>
            </a:r>
            <a:r>
              <a:rPr lang="fr-FR" b="1" dirty="0" smtClean="0">
                <a:latin typeface="Book Antiqua"/>
                <a:cs typeface="Book Antiqua"/>
              </a:rPr>
              <a:t>dépouillement scénique</a:t>
            </a:r>
            <a:r>
              <a:rPr lang="fr-FR" dirty="0" smtClean="0">
                <a:latin typeface="Book Antiqua"/>
                <a:cs typeface="Book Antiqua"/>
              </a:rPr>
              <a:t>, au profit du </a:t>
            </a:r>
            <a:r>
              <a:rPr lang="fr-FR" b="1" dirty="0" smtClean="0">
                <a:latin typeface="Book Antiqua"/>
                <a:cs typeface="Book Antiqua"/>
              </a:rPr>
              <a:t>symbolisme </a:t>
            </a:r>
            <a:r>
              <a:rPr lang="fr-FR" dirty="0" smtClean="0">
                <a:latin typeface="Book Antiqua"/>
                <a:cs typeface="Book Antiqua"/>
              </a:rPr>
              <a:t>: accent mis sur l’acteur et le texte dramatique. Le thé</a:t>
            </a:r>
            <a:r>
              <a:rPr lang="fr-FR" dirty="0" smtClean="0">
                <a:latin typeface="Book Antiqua"/>
                <a:cs typeface="Book Antiqua"/>
              </a:rPr>
              <a:t>âtre, </a:t>
            </a:r>
            <a:r>
              <a:rPr lang="fr-FR" dirty="0">
                <a:latin typeface="Book Antiqua"/>
                <a:cs typeface="Book Antiqua"/>
              </a:rPr>
              <a:t>a</a:t>
            </a:r>
            <a:r>
              <a:rPr lang="fr-FR" dirty="0" smtClean="0">
                <a:latin typeface="Book Antiqua"/>
                <a:cs typeface="Book Antiqua"/>
              </a:rPr>
              <a:t>rt d’illusion ou d’allusion ?</a:t>
            </a:r>
            <a:endParaRPr lang="fr-FR" u="sng" dirty="0">
              <a:solidFill>
                <a:srgbClr val="800000"/>
              </a:solidFill>
              <a:latin typeface="Book Antiqua"/>
              <a:cs typeface="Book Antiqua"/>
            </a:endParaRPr>
          </a:p>
          <a:p>
            <a:pPr marL="457200" indent="-457200" algn="ctr">
              <a:buAutoNum type="arabicParenR"/>
            </a:pPr>
            <a:endParaRPr lang="fr-FR" u="sng" dirty="0" smtClean="0">
              <a:solidFill>
                <a:srgbClr val="800000"/>
              </a:solidFill>
              <a:latin typeface="Book Antiqua"/>
              <a:cs typeface="Book Antiqua"/>
            </a:endParaRPr>
          </a:p>
          <a:p>
            <a:pPr marL="0" indent="0">
              <a:buNone/>
            </a:pPr>
            <a:endParaRPr lang="fr-FR" dirty="0">
              <a:latin typeface="Book Antiqua"/>
              <a:cs typeface="Book Antiqua"/>
            </a:endParaRPr>
          </a:p>
        </p:txBody>
      </p:sp>
      <p:sp>
        <p:nvSpPr>
          <p:cNvPr id="2" name="Titre 1"/>
          <p:cNvSpPr>
            <a:spLocks noGrp="1"/>
          </p:cNvSpPr>
          <p:nvPr>
            <p:ph type="title"/>
          </p:nvPr>
        </p:nvSpPr>
        <p:spPr>
          <a:xfrm>
            <a:off x="245797" y="503238"/>
            <a:ext cx="8753114" cy="868362"/>
          </a:xfrm>
        </p:spPr>
        <p:txBody>
          <a:bodyPr/>
          <a:lstStyle/>
          <a:p>
            <a:r>
              <a:rPr lang="fr-FR" sz="4000" u="sng" dirty="0" smtClean="0">
                <a:solidFill>
                  <a:srgbClr val="EC714F"/>
                </a:solidFill>
                <a:latin typeface="Candara"/>
                <a:cs typeface="Candara"/>
              </a:rPr>
              <a:t>II – </a:t>
            </a:r>
            <a:r>
              <a:rPr lang="fr-FR" sz="4000" u="sng" dirty="0" smtClean="0">
                <a:solidFill>
                  <a:srgbClr val="EC714F"/>
                </a:solidFill>
                <a:latin typeface="Candara"/>
                <a:cs typeface="Candara"/>
              </a:rPr>
              <a:t>HISTOIRE DE LA SCÈNE</a:t>
            </a:r>
            <a:endParaRPr lang="fr-FR" sz="4000" u="sng" dirty="0">
              <a:solidFill>
                <a:srgbClr val="EC714F"/>
              </a:solidFill>
              <a:latin typeface="Candara"/>
              <a:cs typeface="Candara"/>
            </a:endParaRPr>
          </a:p>
        </p:txBody>
      </p:sp>
    </p:spTree>
    <p:extLst>
      <p:ext uri="{BB962C8B-B14F-4D97-AF65-F5344CB8AC3E}">
        <p14:creationId xmlns:p14="http://schemas.microsoft.com/office/powerpoint/2010/main" val="3292464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1000" y="1735137"/>
            <a:ext cx="8381260" cy="5122863"/>
          </a:xfrm>
        </p:spPr>
        <p:txBody>
          <a:bodyPr>
            <a:normAutofit fontScale="92500" lnSpcReduction="20000"/>
          </a:bodyPr>
          <a:lstStyle/>
          <a:p>
            <a:r>
              <a:rPr lang="fr-FR" b="1" dirty="0" smtClean="0">
                <a:solidFill>
                  <a:srgbClr val="800000"/>
                </a:solidFill>
                <a:latin typeface="Book Antiqua"/>
                <a:cs typeface="Book Antiqua"/>
              </a:rPr>
              <a:t>LA SCÈNE </a:t>
            </a:r>
            <a:r>
              <a:rPr lang="fr-FR" sz="1700" dirty="0" smtClean="0">
                <a:latin typeface="Book Antiqua"/>
                <a:cs typeface="Book Antiqua"/>
              </a:rPr>
              <a:t>&lt; mot latin &lt; mot grec !</a:t>
            </a:r>
          </a:p>
          <a:p>
            <a:pPr marL="45720" indent="0">
              <a:buNone/>
            </a:pPr>
            <a:endParaRPr lang="fr-FR" sz="1100" dirty="0" smtClean="0">
              <a:latin typeface="Book Antiqua"/>
              <a:cs typeface="Book Antiqua"/>
            </a:endParaRPr>
          </a:p>
          <a:p>
            <a:pPr marL="45720" indent="0">
              <a:buNone/>
            </a:pPr>
            <a:r>
              <a:rPr lang="fr-FR" b="1" i="1" dirty="0" err="1" smtClean="0">
                <a:latin typeface="Book Antiqua"/>
                <a:cs typeface="Book Antiqua"/>
              </a:rPr>
              <a:t>Skènè</a:t>
            </a:r>
            <a:r>
              <a:rPr lang="fr-FR" b="1" dirty="0" smtClean="0">
                <a:latin typeface="Book Antiqua"/>
                <a:cs typeface="Book Antiqua"/>
              </a:rPr>
              <a:t> (grec) = « tente, lieu couvert ». </a:t>
            </a:r>
            <a:r>
              <a:rPr lang="fr-FR" dirty="0" smtClean="0">
                <a:latin typeface="Book Antiqua"/>
                <a:cs typeface="Book Antiqua"/>
              </a:rPr>
              <a:t>Désigne le baraquement qui sert à la fois de coulisses et de fond de scène</a:t>
            </a:r>
          </a:p>
          <a:p>
            <a:pPr marL="45720" indent="0">
              <a:buNone/>
            </a:pPr>
            <a:r>
              <a:rPr lang="fr-FR" sz="1700" dirty="0" smtClean="0">
                <a:latin typeface="Book Antiqua"/>
                <a:cs typeface="Book Antiqua"/>
              </a:rPr>
              <a:t>(Ce que nous appelons aujourd’hui la scène s’appelle alors le </a:t>
            </a:r>
            <a:r>
              <a:rPr lang="fr-FR" sz="1700" i="1" dirty="0" err="1" smtClean="0">
                <a:latin typeface="Book Antiqua"/>
                <a:cs typeface="Book Antiqua"/>
              </a:rPr>
              <a:t>proskenion</a:t>
            </a:r>
            <a:r>
              <a:rPr lang="fr-FR" sz="1700" i="1" dirty="0" smtClean="0">
                <a:latin typeface="Book Antiqua"/>
                <a:cs typeface="Book Antiqua"/>
              </a:rPr>
              <a:t> = ce qui est devant la scène</a:t>
            </a:r>
            <a:r>
              <a:rPr lang="fr-FR" sz="1700" dirty="0" smtClean="0">
                <a:latin typeface="Book Antiqua"/>
                <a:cs typeface="Book Antiqua"/>
              </a:rPr>
              <a:t>)</a:t>
            </a:r>
          </a:p>
          <a:p>
            <a:pPr marL="45720" indent="0">
              <a:buNone/>
            </a:pPr>
            <a:endParaRPr lang="fr-FR" sz="1700" dirty="0">
              <a:latin typeface="Book Antiqua"/>
              <a:cs typeface="Book Antiqua"/>
            </a:endParaRPr>
          </a:p>
          <a:p>
            <a:pPr marL="45720" indent="0">
              <a:buNone/>
            </a:pPr>
            <a:r>
              <a:rPr lang="fr-FR" sz="2100" b="1" i="1" dirty="0" err="1" smtClean="0">
                <a:latin typeface="Book Antiqua"/>
                <a:cs typeface="Book Antiqua"/>
              </a:rPr>
              <a:t>Scaena</a:t>
            </a:r>
            <a:r>
              <a:rPr lang="fr-FR" sz="2100" b="1" dirty="0" smtClean="0">
                <a:latin typeface="Book Antiqua"/>
                <a:cs typeface="Book Antiqua"/>
              </a:rPr>
              <a:t> (latin) </a:t>
            </a:r>
            <a:r>
              <a:rPr lang="fr-FR" sz="2100" b="1" dirty="0">
                <a:latin typeface="Book Antiqua"/>
                <a:cs typeface="Book Antiqua"/>
              </a:rPr>
              <a:t>= « </a:t>
            </a:r>
            <a:r>
              <a:rPr lang="fr-FR" sz="2100" b="1" dirty="0" smtClean="0">
                <a:latin typeface="Book Antiqua"/>
                <a:cs typeface="Book Antiqua"/>
              </a:rPr>
              <a:t>espace où évoluent les acteurs, scène »</a:t>
            </a:r>
          </a:p>
          <a:p>
            <a:pPr marL="45720" indent="0">
              <a:buNone/>
            </a:pPr>
            <a:endParaRPr lang="fr-FR" sz="2100" b="1" dirty="0">
              <a:latin typeface="Book Antiqua"/>
              <a:cs typeface="Book Antiqua"/>
            </a:endParaRPr>
          </a:p>
          <a:p>
            <a:pPr>
              <a:buFont typeface="Wingdings" charset="0"/>
              <a:buChar char="à"/>
            </a:pPr>
            <a:r>
              <a:rPr lang="fr-FR" sz="2100" b="1" dirty="0" smtClean="0">
                <a:latin typeface="Book Antiqua"/>
                <a:cs typeface="Book Antiqua"/>
                <a:sym typeface="Wingdings"/>
              </a:rPr>
              <a:t>Le mot appara</a:t>
            </a:r>
            <a:r>
              <a:rPr lang="fr-FR" sz="2100" b="1" dirty="0" smtClean="0">
                <a:latin typeface="Book Antiqua"/>
                <a:cs typeface="Book Antiqua"/>
                <a:sym typeface="Wingdings"/>
              </a:rPr>
              <a:t>ît en français en 1650 !</a:t>
            </a:r>
          </a:p>
          <a:p>
            <a:pPr>
              <a:buFont typeface="Wingdings" charset="0"/>
              <a:buChar char="à"/>
            </a:pPr>
            <a:endParaRPr lang="fr-FR" sz="2100" b="1" dirty="0" smtClean="0">
              <a:latin typeface="Book Antiqua"/>
              <a:cs typeface="Book Antiqua"/>
            </a:endParaRPr>
          </a:p>
          <a:p>
            <a:pPr>
              <a:buFont typeface="Wingdings" charset="0"/>
              <a:buChar char="à"/>
            </a:pPr>
            <a:endParaRPr lang="fr-FR" sz="2100" b="1" dirty="0" smtClean="0">
              <a:latin typeface="Book Antiqua"/>
              <a:cs typeface="Book Antiqua"/>
            </a:endParaRPr>
          </a:p>
          <a:p>
            <a:pPr marL="45720" indent="0">
              <a:buNone/>
            </a:pPr>
            <a:r>
              <a:rPr lang="fr-FR" sz="2100" b="1" dirty="0">
                <a:latin typeface="Book Antiqua"/>
                <a:cs typeface="Book Antiqua"/>
              </a:rPr>
              <a:t> </a:t>
            </a:r>
            <a:endParaRPr lang="fr-FR" sz="2100" i="1" dirty="0" smtClean="0">
              <a:latin typeface="Book Antiqua"/>
              <a:cs typeface="Book Antiqua"/>
            </a:endParaRPr>
          </a:p>
          <a:p>
            <a:r>
              <a:rPr lang="fr-FR" b="1" dirty="0" smtClean="0">
                <a:solidFill>
                  <a:srgbClr val="800000"/>
                </a:solidFill>
                <a:latin typeface="Book Antiqua"/>
                <a:cs typeface="Book Antiqua"/>
              </a:rPr>
              <a:t>LA SCÉNOGRAPHIE</a:t>
            </a:r>
            <a:r>
              <a:rPr lang="fr-FR" b="1" dirty="0">
                <a:solidFill>
                  <a:srgbClr val="800000"/>
                </a:solidFill>
                <a:latin typeface="Book Antiqua"/>
                <a:cs typeface="Book Antiqua"/>
              </a:rPr>
              <a:t> </a:t>
            </a:r>
            <a:r>
              <a:rPr lang="fr-FR" dirty="0" smtClean="0">
                <a:latin typeface="Book Antiqua"/>
                <a:cs typeface="Book Antiqua"/>
              </a:rPr>
              <a:t>= l’écriture de la scène</a:t>
            </a:r>
            <a:endParaRPr lang="fr-FR" dirty="0">
              <a:latin typeface="Book Antiqua"/>
              <a:cs typeface="Book Antiqua"/>
            </a:endParaRPr>
          </a:p>
          <a:p>
            <a:endParaRPr lang="fr-FR" sz="1100" dirty="0" smtClean="0">
              <a:latin typeface="Book Antiqua"/>
              <a:cs typeface="Book Antiqua"/>
            </a:endParaRPr>
          </a:p>
          <a:p>
            <a:pPr algn="just">
              <a:buFont typeface="Wingdings" charset="0"/>
              <a:buChar char="à"/>
            </a:pPr>
            <a:r>
              <a:rPr lang="fr-FR" dirty="0" smtClean="0">
                <a:latin typeface="Book Antiqua"/>
                <a:cs typeface="Book Antiqua"/>
                <a:sym typeface="Wingdings"/>
              </a:rPr>
              <a:t>Fonction = </a:t>
            </a:r>
            <a:r>
              <a:rPr lang="fr-FR" b="1" u="sng" dirty="0" smtClean="0">
                <a:latin typeface="Book Antiqua"/>
                <a:cs typeface="Book Antiqua"/>
                <a:sym typeface="Wingdings"/>
              </a:rPr>
              <a:t>déterminer l’e</a:t>
            </a:r>
            <a:r>
              <a:rPr lang="fr-FR" b="1" u="sng" dirty="0" smtClean="0">
                <a:latin typeface="Book Antiqua"/>
                <a:cs typeface="Book Antiqua"/>
                <a:sym typeface="Wingdings"/>
              </a:rPr>
              <a:t>space nécessaire au jeu du comédien et à son rapport aux spectateurs</a:t>
            </a:r>
          </a:p>
          <a:p>
            <a:pPr algn="just">
              <a:buFont typeface="Wingdings" charset="0"/>
              <a:buChar char="à"/>
            </a:pPr>
            <a:endParaRPr lang="fr-FR" dirty="0" smtClean="0">
              <a:latin typeface="Book Antiqua"/>
              <a:cs typeface="Book Antiqua"/>
              <a:sym typeface="Wingdings"/>
            </a:endParaRPr>
          </a:p>
          <a:p>
            <a:pPr algn="just">
              <a:buFont typeface="Wingdings" charset="0"/>
              <a:buChar char="à"/>
            </a:pPr>
            <a:r>
              <a:rPr lang="fr-FR" dirty="0" smtClean="0">
                <a:latin typeface="Book Antiqua"/>
                <a:cs typeface="Book Antiqua"/>
              </a:rPr>
              <a:t>Liens entre architecture, dramaturgie et scénographie</a:t>
            </a:r>
            <a:endParaRPr lang="fr-FR" dirty="0">
              <a:latin typeface="Book Antiqua"/>
              <a:cs typeface="Book Antiqua"/>
            </a:endParaRPr>
          </a:p>
        </p:txBody>
      </p:sp>
      <p:sp>
        <p:nvSpPr>
          <p:cNvPr id="2" name="Titre 1"/>
          <p:cNvSpPr>
            <a:spLocks noGrp="1"/>
          </p:cNvSpPr>
          <p:nvPr>
            <p:ph type="title"/>
          </p:nvPr>
        </p:nvSpPr>
        <p:spPr/>
        <p:txBody>
          <a:bodyPr/>
          <a:lstStyle/>
          <a:p>
            <a:r>
              <a:rPr lang="fr-FR" u="sng" dirty="0" smtClean="0">
                <a:solidFill>
                  <a:srgbClr val="EC714F"/>
                </a:solidFill>
                <a:latin typeface="Candara"/>
                <a:cs typeface="Candara"/>
              </a:rPr>
              <a:t>I – L’ORIGINE DU MOT</a:t>
            </a:r>
            <a:endParaRPr lang="fr-FR" u="sng" dirty="0">
              <a:solidFill>
                <a:srgbClr val="EC714F"/>
              </a:solidFill>
              <a:latin typeface="Candara"/>
              <a:cs typeface="Candara"/>
            </a:endParaRPr>
          </a:p>
        </p:txBody>
      </p:sp>
    </p:spTree>
    <p:extLst>
      <p:ext uri="{BB962C8B-B14F-4D97-AF65-F5344CB8AC3E}">
        <p14:creationId xmlns:p14="http://schemas.microsoft.com/office/powerpoint/2010/main" val="1075711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7162799" y="2198383"/>
            <a:ext cx="1781491" cy="2339814"/>
          </a:xfrm>
        </p:spPr>
        <p:txBody>
          <a:bodyPr>
            <a:normAutofit/>
          </a:bodyPr>
          <a:lstStyle/>
          <a:p>
            <a:r>
              <a:rPr lang="fr-FR" dirty="0" smtClean="0"/>
              <a:t>Palais des festivals</a:t>
            </a:r>
            <a:r>
              <a:rPr lang="fr-FR" dirty="0" smtClean="0"/>
              <a:t> de Bayreuth</a:t>
            </a:r>
          </a:p>
          <a:p>
            <a:r>
              <a:rPr lang="fr-FR" dirty="0" smtClean="0"/>
              <a:t>Construit par Wagner</a:t>
            </a:r>
          </a:p>
          <a:p>
            <a:r>
              <a:rPr lang="fr-FR" dirty="0" smtClean="0"/>
              <a:t>1870</a:t>
            </a:r>
            <a:endParaRPr lang="fr-FR" dirty="0"/>
          </a:p>
        </p:txBody>
      </p:sp>
      <p:pic>
        <p:nvPicPr>
          <p:cNvPr id="5" name="Image 4" descr="ttp://upload.wikimedia.org/wikipedia/commons/5/55/Bayreuth-Rheingold-1876.jpg"/>
          <p:cNvPicPr/>
          <p:nvPr/>
        </p:nvPicPr>
        <p:blipFill>
          <a:blip r:embed="rId2">
            <a:extLst>
              <a:ext uri="{28A0092B-C50C-407E-A947-70E740481C1C}">
                <a14:useLocalDpi xmlns:a14="http://schemas.microsoft.com/office/drawing/2010/main" val="0"/>
              </a:ext>
            </a:extLst>
          </a:blip>
          <a:srcRect/>
          <a:stretch>
            <a:fillRect/>
          </a:stretch>
        </p:blipFill>
        <p:spPr bwMode="auto">
          <a:xfrm>
            <a:off x="144839" y="555547"/>
            <a:ext cx="6710174" cy="4919929"/>
          </a:xfrm>
          <a:prstGeom prst="rect">
            <a:avLst/>
          </a:prstGeom>
          <a:noFill/>
          <a:ln>
            <a:noFill/>
          </a:ln>
        </p:spPr>
      </p:pic>
      <p:sp>
        <p:nvSpPr>
          <p:cNvPr id="3" name="ZoneTexte 2"/>
          <p:cNvSpPr txBox="1"/>
          <p:nvPr/>
        </p:nvSpPr>
        <p:spPr>
          <a:xfrm>
            <a:off x="546216" y="5803186"/>
            <a:ext cx="5926446" cy="707886"/>
          </a:xfrm>
          <a:prstGeom prst="rect">
            <a:avLst/>
          </a:prstGeom>
          <a:noFill/>
        </p:spPr>
        <p:txBody>
          <a:bodyPr wrap="square" rtlCol="0">
            <a:spAutoFit/>
          </a:bodyPr>
          <a:lstStyle/>
          <a:p>
            <a:pPr algn="ctr"/>
            <a:r>
              <a:rPr lang="fr-FR" sz="2000" dirty="0" smtClean="0"/>
              <a:t>Invention </a:t>
            </a:r>
            <a:r>
              <a:rPr lang="fr-FR" sz="2000" b="1" dirty="0" smtClean="0"/>
              <a:t>du </a:t>
            </a:r>
            <a:r>
              <a:rPr lang="fr-FR" sz="2000" b="1" u="sng" dirty="0" smtClean="0"/>
              <a:t>thé</a:t>
            </a:r>
            <a:r>
              <a:rPr lang="fr-FR" sz="2000" b="1" u="sng" dirty="0" smtClean="0"/>
              <a:t>âtre frontal</a:t>
            </a:r>
            <a:r>
              <a:rPr lang="fr-FR" sz="2000" b="1" dirty="0" smtClean="0"/>
              <a:t> </a:t>
            </a:r>
            <a:r>
              <a:rPr lang="fr-FR" sz="2000" dirty="0" smtClean="0"/>
              <a:t>: le spectateur est placé face à la scène, de façon égalitaire.</a:t>
            </a:r>
            <a:endParaRPr lang="fr-FR" sz="2000" dirty="0"/>
          </a:p>
        </p:txBody>
      </p:sp>
    </p:spTree>
    <p:extLst>
      <p:ext uri="{BB962C8B-B14F-4D97-AF65-F5344CB8AC3E}">
        <p14:creationId xmlns:p14="http://schemas.microsoft.com/office/powerpoint/2010/main" val="863866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06819"/>
            <a:ext cx="8480006" cy="751001"/>
          </a:xfrm>
        </p:spPr>
        <p:txBody>
          <a:bodyPr>
            <a:normAutofit/>
          </a:bodyPr>
          <a:lstStyle/>
          <a:p>
            <a:pPr marL="342900" indent="-342900" algn="just">
              <a:buFont typeface="Wingdings" charset="2"/>
              <a:buChar char="²"/>
            </a:pPr>
            <a:r>
              <a:rPr lang="fr-FR" dirty="0" smtClean="0">
                <a:latin typeface="Book Antiqua"/>
                <a:cs typeface="Book Antiqua"/>
              </a:rPr>
              <a:t>Grâce aux évolutions dues à l’utilisation </a:t>
            </a:r>
            <a:r>
              <a:rPr lang="fr-FR" dirty="0">
                <a:latin typeface="Book Antiqua"/>
                <a:cs typeface="Book Antiqua"/>
              </a:rPr>
              <a:t>de </a:t>
            </a:r>
            <a:r>
              <a:rPr lang="fr-FR" dirty="0" smtClean="0">
                <a:latin typeface="Book Antiqua"/>
                <a:cs typeface="Book Antiqua"/>
              </a:rPr>
              <a:t>l’électricité dans les thé</a:t>
            </a:r>
            <a:r>
              <a:rPr lang="fr-FR" dirty="0" smtClean="0">
                <a:latin typeface="Book Antiqua"/>
                <a:cs typeface="Book Antiqua"/>
              </a:rPr>
              <a:t>âtres</a:t>
            </a:r>
            <a:r>
              <a:rPr lang="fr-FR" dirty="0" smtClean="0">
                <a:latin typeface="Book Antiqua"/>
                <a:cs typeface="Book Antiqua"/>
              </a:rPr>
              <a:t>, il </a:t>
            </a:r>
            <a:r>
              <a:rPr lang="fr-FR" b="1" dirty="0" smtClean="0">
                <a:latin typeface="Book Antiqua"/>
                <a:cs typeface="Book Antiqua"/>
              </a:rPr>
              <a:t>fait passer les décors de la 2D à la 3D</a:t>
            </a:r>
          </a:p>
          <a:p>
            <a:pPr marL="342900" indent="-342900" algn="just">
              <a:buFont typeface="Wingdings" charset="0"/>
              <a:buChar char="à"/>
            </a:pPr>
            <a:endParaRPr lang="fr-FR" dirty="0" smtClean="0">
              <a:latin typeface="Book Antiqua"/>
              <a:cs typeface="Book Antiqua"/>
            </a:endParaRPr>
          </a:p>
          <a:p>
            <a:pPr marL="342900" indent="-342900" algn="just">
              <a:buFont typeface="Wingdings" charset="0"/>
              <a:buChar char="à"/>
            </a:pPr>
            <a:endParaRPr lang="fr-FR" dirty="0" smtClean="0">
              <a:latin typeface="Book Antiqua"/>
              <a:cs typeface="Book Antiqua"/>
            </a:endParaRPr>
          </a:p>
          <a:p>
            <a:pPr marL="0" indent="0" algn="just">
              <a:buNone/>
            </a:pPr>
            <a:endParaRPr lang="fr-FR" u="sng" dirty="0">
              <a:solidFill>
                <a:srgbClr val="800000"/>
              </a:solidFill>
              <a:latin typeface="Book Antiqua"/>
              <a:cs typeface="Book Antiqua"/>
            </a:endParaRPr>
          </a:p>
          <a:p>
            <a:pPr marL="457200" indent="-457200" algn="ctr">
              <a:buAutoNum type="arabicParenR"/>
            </a:pPr>
            <a:endParaRPr lang="fr-FR" u="sng" dirty="0" smtClean="0">
              <a:solidFill>
                <a:srgbClr val="800000"/>
              </a:solidFill>
              <a:latin typeface="Book Antiqua"/>
              <a:cs typeface="Book Antiqua"/>
            </a:endParaRPr>
          </a:p>
          <a:p>
            <a:pPr marL="0" indent="0">
              <a:buNone/>
            </a:pPr>
            <a:endParaRPr lang="fr-FR" dirty="0">
              <a:latin typeface="Book Antiqua"/>
              <a:cs typeface="Book Antiqua"/>
            </a:endParaRPr>
          </a:p>
        </p:txBody>
      </p:sp>
      <p:sp>
        <p:nvSpPr>
          <p:cNvPr id="2" name="Titre 1"/>
          <p:cNvSpPr>
            <a:spLocks noGrp="1"/>
          </p:cNvSpPr>
          <p:nvPr>
            <p:ph type="title"/>
          </p:nvPr>
        </p:nvSpPr>
        <p:spPr>
          <a:xfrm>
            <a:off x="245797" y="150200"/>
            <a:ext cx="8753114" cy="1221400"/>
          </a:xfrm>
        </p:spPr>
        <p:txBody>
          <a:bodyPr/>
          <a:lstStyle/>
          <a:p>
            <a:r>
              <a:rPr lang="fr-FR" u="sng" cap="none" dirty="0" smtClean="0">
                <a:solidFill>
                  <a:srgbClr val="EC714F"/>
                </a:solidFill>
                <a:latin typeface="Candara"/>
                <a:cs typeface="Candara"/>
              </a:rPr>
              <a:t>Adolphe APPIA,</a:t>
            </a:r>
            <a:br>
              <a:rPr lang="fr-FR" u="sng" cap="none" dirty="0" smtClean="0">
                <a:solidFill>
                  <a:srgbClr val="EC714F"/>
                </a:solidFill>
                <a:latin typeface="Candara"/>
                <a:cs typeface="Candara"/>
              </a:rPr>
            </a:br>
            <a:r>
              <a:rPr lang="fr-FR" u="sng" cap="none" dirty="0" smtClean="0">
                <a:solidFill>
                  <a:srgbClr val="EC714F"/>
                </a:solidFill>
                <a:latin typeface="Candara"/>
                <a:cs typeface="Candara"/>
              </a:rPr>
              <a:t>metteur en scène et scénographe</a:t>
            </a:r>
            <a:endParaRPr lang="fr-FR" u="sng" cap="none" dirty="0">
              <a:solidFill>
                <a:srgbClr val="EC714F"/>
              </a:solidFill>
              <a:latin typeface="Candara"/>
              <a:cs typeface="Candara"/>
            </a:endParaRPr>
          </a:p>
        </p:txBody>
      </p:sp>
      <p:pic>
        <p:nvPicPr>
          <p:cNvPr id="4" name="Image 3" descr="llustration 9 - g dauphin"/>
          <p:cNvPicPr/>
          <p:nvPr/>
        </p:nvPicPr>
        <p:blipFill rotWithShape="1">
          <a:blip r:embed="rId2">
            <a:extLst>
              <a:ext uri="{28A0092B-C50C-407E-A947-70E740481C1C}">
                <a14:useLocalDpi xmlns:a14="http://schemas.microsoft.com/office/drawing/2010/main" val="0"/>
              </a:ext>
            </a:extLst>
          </a:blip>
          <a:srcRect l="3805" t="4645" r="3751" b="7081"/>
          <a:stretch/>
        </p:blipFill>
        <p:spPr bwMode="auto">
          <a:xfrm>
            <a:off x="245797" y="2457820"/>
            <a:ext cx="5101572" cy="4400180"/>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5" name="ZoneTexte 4"/>
          <p:cNvSpPr txBox="1"/>
          <p:nvPr/>
        </p:nvSpPr>
        <p:spPr>
          <a:xfrm>
            <a:off x="5639683" y="5664050"/>
            <a:ext cx="292225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Décor en volume d’Adolphe APPIA pour un drame wagnérien. 1895</a:t>
            </a:r>
            <a:endParaRPr lang="fr-FR" dirty="0"/>
          </a:p>
        </p:txBody>
      </p:sp>
      <p:sp>
        <p:nvSpPr>
          <p:cNvPr id="6" name="ZoneTexte 5"/>
          <p:cNvSpPr txBox="1"/>
          <p:nvPr/>
        </p:nvSpPr>
        <p:spPr>
          <a:xfrm>
            <a:off x="5503128" y="2990348"/>
            <a:ext cx="3318263" cy="1754327"/>
          </a:xfrm>
          <a:prstGeom prst="rect">
            <a:avLst/>
          </a:prstGeom>
          <a:noFill/>
        </p:spPr>
        <p:txBody>
          <a:bodyPr wrap="square" rtlCol="0">
            <a:spAutoFit/>
          </a:bodyPr>
          <a:lstStyle/>
          <a:p>
            <a:pPr algn="ctr"/>
            <a:r>
              <a:rPr lang="fr-FR" dirty="0" smtClean="0">
                <a:solidFill>
                  <a:srgbClr val="800000"/>
                </a:solidFill>
                <a:latin typeface="Book Antiqua"/>
                <a:cs typeface="Book Antiqua"/>
              </a:rPr>
              <a:t>L’espace thé</a:t>
            </a:r>
            <a:r>
              <a:rPr lang="fr-FR" dirty="0" smtClean="0">
                <a:solidFill>
                  <a:srgbClr val="800000"/>
                </a:solidFill>
                <a:latin typeface="Book Antiqua"/>
                <a:cs typeface="Book Antiqua"/>
              </a:rPr>
              <a:t>âtral doit retrouver une c</a:t>
            </a:r>
            <a:r>
              <a:rPr lang="fr-FR" dirty="0" smtClean="0">
                <a:solidFill>
                  <a:srgbClr val="800000"/>
                </a:solidFill>
                <a:latin typeface="Book Antiqua"/>
                <a:cs typeface="Book Antiqua"/>
              </a:rPr>
              <a:t>ohérence dans « </a:t>
            </a:r>
            <a:r>
              <a:rPr lang="fr-FR" i="1" dirty="0" smtClean="0">
                <a:solidFill>
                  <a:srgbClr val="800000"/>
                </a:solidFill>
                <a:latin typeface="Book Antiqua"/>
                <a:cs typeface="Book Antiqua"/>
              </a:rPr>
              <a:t>la fausseté d’un univers scénique à deux dimensions où s’inscrit la réalité à trois dimensions du corps de l’acteur</a:t>
            </a:r>
            <a:r>
              <a:rPr lang="fr-FR" dirty="0" smtClean="0">
                <a:solidFill>
                  <a:srgbClr val="800000"/>
                </a:solidFill>
                <a:latin typeface="Book Antiqua"/>
                <a:cs typeface="Book Antiqua"/>
              </a:rPr>
              <a:t> »</a:t>
            </a:r>
            <a:endParaRPr lang="fr-FR" dirty="0">
              <a:solidFill>
                <a:srgbClr val="800000"/>
              </a:solidFill>
              <a:latin typeface="Book Antiqua"/>
              <a:cs typeface="Book Antiqua"/>
            </a:endParaRPr>
          </a:p>
        </p:txBody>
      </p:sp>
    </p:spTree>
    <p:extLst>
      <p:ext uri="{BB962C8B-B14F-4D97-AF65-F5344CB8AC3E}">
        <p14:creationId xmlns:p14="http://schemas.microsoft.com/office/powerpoint/2010/main" val="3470985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7010400" y="3768657"/>
            <a:ext cx="2015822" cy="2185185"/>
          </a:xfrm>
        </p:spPr>
        <p:txBody>
          <a:bodyPr>
            <a:normAutofit/>
          </a:bodyPr>
          <a:lstStyle/>
          <a:p>
            <a:pPr algn="just"/>
            <a:r>
              <a:rPr lang="fr-FR" sz="1800" dirty="0" smtClean="0"/>
              <a:t>Décor de Jean </a:t>
            </a:r>
            <a:r>
              <a:rPr lang="fr-FR" sz="1800" dirty="0" err="1" smtClean="0"/>
              <a:t>Vaniot</a:t>
            </a:r>
            <a:r>
              <a:rPr lang="fr-FR" sz="1800" dirty="0" smtClean="0"/>
              <a:t>, pour </a:t>
            </a:r>
            <a:r>
              <a:rPr lang="fr-FR" sz="1800" i="1" dirty="0" smtClean="0"/>
              <a:t>L’Annonce faite à Marie </a:t>
            </a:r>
            <a:r>
              <a:rPr lang="fr-FR" sz="1800" dirty="0" smtClean="0"/>
              <a:t>de Paul CLAUDEL</a:t>
            </a:r>
          </a:p>
          <a:p>
            <a:pPr algn="just"/>
            <a:r>
              <a:rPr lang="fr-FR" sz="1800" dirty="0" smtClean="0"/>
              <a:t>1912</a:t>
            </a:r>
            <a:endParaRPr lang="fr-FR" sz="1800" dirty="0"/>
          </a:p>
        </p:txBody>
      </p:sp>
      <p:pic>
        <p:nvPicPr>
          <p:cNvPr id="5" name="Image 4"/>
          <p:cNvPicPr/>
          <p:nvPr/>
        </p:nvPicPr>
        <p:blipFill>
          <a:blip r:embed="rId2">
            <a:extLst>
              <a:ext uri="{28A0092B-C50C-407E-A947-70E740481C1C}">
                <a14:useLocalDpi xmlns:a14="http://schemas.microsoft.com/office/drawing/2010/main" val="0"/>
              </a:ext>
            </a:extLst>
          </a:blip>
          <a:srcRect/>
          <a:stretch>
            <a:fillRect/>
          </a:stretch>
        </p:blipFill>
        <p:spPr bwMode="auto">
          <a:xfrm>
            <a:off x="535287" y="1229947"/>
            <a:ext cx="6128549" cy="4832675"/>
          </a:xfrm>
          <a:prstGeom prst="rect">
            <a:avLst/>
          </a:prstGeom>
          <a:noFill/>
          <a:ln>
            <a:noFill/>
          </a:ln>
        </p:spPr>
      </p:pic>
    </p:spTree>
    <p:extLst>
      <p:ext uri="{BB962C8B-B14F-4D97-AF65-F5344CB8AC3E}">
        <p14:creationId xmlns:p14="http://schemas.microsoft.com/office/powerpoint/2010/main" val="545403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87778" y="1693333"/>
            <a:ext cx="7154333" cy="5038361"/>
          </a:xfrm>
        </p:spPr>
        <p:txBody>
          <a:bodyPr>
            <a:normAutofit fontScale="92500"/>
          </a:bodyPr>
          <a:lstStyle/>
          <a:p>
            <a:pPr marL="342900" indent="-342900" algn="just">
              <a:lnSpc>
                <a:spcPct val="110000"/>
              </a:lnSpc>
              <a:buFont typeface="Wingdings" charset="2"/>
              <a:buChar char=""/>
            </a:pPr>
            <a:r>
              <a:rPr lang="fr-FR" sz="3200" dirty="0" smtClean="0">
                <a:latin typeface="Book Antiqua"/>
                <a:cs typeface="Book Antiqua"/>
              </a:rPr>
              <a:t>Diderot</a:t>
            </a:r>
            <a:r>
              <a:rPr lang="fr-FR" sz="3200" dirty="0">
                <a:latin typeface="Book Antiqua"/>
                <a:cs typeface="Book Antiqua"/>
              </a:rPr>
              <a:t> : « </a:t>
            </a:r>
            <a:r>
              <a:rPr lang="fr-FR" sz="3200" i="1" dirty="0">
                <a:latin typeface="Book Antiqua"/>
                <a:cs typeface="Book Antiqua"/>
              </a:rPr>
              <a:t>Imaginez, sur le bord du théâtre, un grand mur qui vous sépare du parterre ; jouez comme si la toile ne se levait pas.</a:t>
            </a:r>
            <a:r>
              <a:rPr lang="fr-FR" sz="3200" dirty="0">
                <a:latin typeface="Book Antiqua"/>
                <a:cs typeface="Book Antiqua"/>
              </a:rPr>
              <a:t> </a:t>
            </a:r>
            <a:r>
              <a:rPr lang="fr-FR" sz="3200" dirty="0" smtClean="0">
                <a:latin typeface="Book Antiqua"/>
                <a:cs typeface="Book Antiqua"/>
              </a:rPr>
              <a:t>»</a:t>
            </a:r>
          </a:p>
          <a:p>
            <a:pPr marL="342900" indent="-342900" algn="just">
              <a:lnSpc>
                <a:spcPct val="110000"/>
              </a:lnSpc>
              <a:buFont typeface="Wingdings" charset="2"/>
              <a:buChar char=""/>
            </a:pPr>
            <a:endParaRPr lang="fr-FR" sz="3200" dirty="0" smtClean="0">
              <a:latin typeface="Book Antiqua"/>
              <a:cs typeface="Book Antiqua"/>
            </a:endParaRPr>
          </a:p>
          <a:p>
            <a:pPr marL="0" indent="0" algn="just">
              <a:lnSpc>
                <a:spcPct val="110000"/>
              </a:lnSpc>
              <a:buNone/>
            </a:pPr>
            <a:r>
              <a:rPr lang="fr-FR" sz="2400" dirty="0" smtClean="0">
                <a:latin typeface="Book Antiqua"/>
                <a:cs typeface="Book Antiqua"/>
              </a:rPr>
              <a:t>= séparation entre l’acteur et le spectateur, jusqu’à la fin du </a:t>
            </a:r>
            <a:r>
              <a:rPr lang="fr-FR" sz="2400" dirty="0" err="1" smtClean="0">
                <a:latin typeface="Book Antiqua"/>
                <a:cs typeface="Book Antiqua"/>
              </a:rPr>
              <a:t>XIX°s</a:t>
            </a:r>
            <a:r>
              <a:rPr lang="fr-FR" sz="2400" dirty="0" smtClean="0">
                <a:latin typeface="Book Antiqua"/>
                <a:cs typeface="Book Antiqua"/>
              </a:rPr>
              <a:t>. Le spectateur est passif, voyeur.</a:t>
            </a:r>
          </a:p>
          <a:p>
            <a:pPr marL="0" indent="0" algn="just">
              <a:lnSpc>
                <a:spcPct val="110000"/>
              </a:lnSpc>
              <a:buNone/>
            </a:pPr>
            <a:endParaRPr lang="fr-FR" sz="2400" dirty="0">
              <a:latin typeface="Book Antiqua"/>
              <a:cs typeface="Book Antiqua"/>
            </a:endParaRPr>
          </a:p>
          <a:p>
            <a:pPr marL="0" indent="0" algn="just">
              <a:lnSpc>
                <a:spcPct val="110000"/>
              </a:lnSpc>
              <a:buNone/>
            </a:pPr>
            <a:r>
              <a:rPr lang="fr-FR" sz="2400" dirty="0" smtClean="0">
                <a:latin typeface="Book Antiqua"/>
                <a:cs typeface="Book Antiqua"/>
                <a:sym typeface="Wingdings"/>
              </a:rPr>
              <a:t> Volonté de faire « tomber » ce quatrième mur.</a:t>
            </a:r>
            <a:endParaRPr lang="fr-FR" sz="2400" dirty="0" smtClean="0">
              <a:latin typeface="Book Antiqua"/>
              <a:cs typeface="Book Antiqua"/>
            </a:endParaRPr>
          </a:p>
          <a:p>
            <a:pPr marL="0" indent="0" algn="just">
              <a:lnSpc>
                <a:spcPct val="110000"/>
              </a:lnSpc>
              <a:buNone/>
            </a:pPr>
            <a:endParaRPr lang="fr-FR" sz="2400" dirty="0" smtClean="0">
              <a:latin typeface="Book Antiqua"/>
              <a:cs typeface="Book Antiqua"/>
            </a:endParaRPr>
          </a:p>
        </p:txBody>
      </p:sp>
      <p:sp>
        <p:nvSpPr>
          <p:cNvPr id="2" name="Titre 1"/>
          <p:cNvSpPr>
            <a:spLocks noGrp="1"/>
          </p:cNvSpPr>
          <p:nvPr>
            <p:ph type="title"/>
          </p:nvPr>
        </p:nvSpPr>
        <p:spPr>
          <a:xfrm>
            <a:off x="245797" y="273091"/>
            <a:ext cx="8753114" cy="1098509"/>
          </a:xfrm>
        </p:spPr>
        <p:txBody>
          <a:bodyPr/>
          <a:lstStyle/>
          <a:p>
            <a:r>
              <a:rPr lang="fr-FR" sz="2400" u="sng" dirty="0" smtClean="0">
                <a:solidFill>
                  <a:srgbClr val="EC714F"/>
                </a:solidFill>
                <a:latin typeface="Candara"/>
                <a:cs typeface="Candara"/>
              </a:rPr>
              <a:t>LE « QUATRIÈME MUR »</a:t>
            </a:r>
            <a:endParaRPr lang="fr-FR" sz="2400" u="sng" dirty="0">
              <a:solidFill>
                <a:srgbClr val="EC714F"/>
              </a:solidFill>
              <a:latin typeface="Candara"/>
              <a:cs typeface="Candara"/>
            </a:endParaRPr>
          </a:p>
        </p:txBody>
      </p:sp>
    </p:spTree>
    <p:extLst>
      <p:ext uri="{BB962C8B-B14F-4D97-AF65-F5344CB8AC3E}">
        <p14:creationId xmlns:p14="http://schemas.microsoft.com/office/powerpoint/2010/main" val="2990113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911637"/>
            <a:ext cx="8480006" cy="4820057"/>
          </a:xfrm>
        </p:spPr>
        <p:txBody>
          <a:bodyPr>
            <a:noAutofit/>
          </a:bodyPr>
          <a:lstStyle/>
          <a:p>
            <a:pPr marL="342900" indent="-342900" algn="just">
              <a:lnSpc>
                <a:spcPct val="110000"/>
              </a:lnSpc>
              <a:buFont typeface="Wingdings" charset="2"/>
              <a:buChar char=""/>
            </a:pPr>
            <a:r>
              <a:rPr lang="fr-FR" dirty="0" smtClean="0">
                <a:solidFill>
                  <a:srgbClr val="800000"/>
                </a:solidFill>
                <a:latin typeface="Book Antiqua"/>
                <a:cs typeface="Book Antiqua"/>
              </a:rPr>
              <a:t>Révolution </a:t>
            </a:r>
            <a:r>
              <a:rPr lang="fr-FR" dirty="0">
                <a:solidFill>
                  <a:srgbClr val="800000"/>
                </a:solidFill>
                <a:latin typeface="Book Antiqua"/>
                <a:cs typeface="Book Antiqua"/>
              </a:rPr>
              <a:t>de l’espace théâtral </a:t>
            </a:r>
            <a:r>
              <a:rPr lang="fr-FR" dirty="0" smtClean="0">
                <a:solidFill>
                  <a:srgbClr val="800000"/>
                </a:solidFill>
                <a:latin typeface="Book Antiqua"/>
                <a:cs typeface="Book Antiqua"/>
              </a:rPr>
              <a:t>dans les années 60 </a:t>
            </a:r>
            <a:r>
              <a:rPr lang="fr-FR" dirty="0" smtClean="0">
                <a:solidFill>
                  <a:schemeClr val="tx1"/>
                </a:solidFill>
                <a:latin typeface="Book Antiqua"/>
                <a:cs typeface="Book Antiqua"/>
              </a:rPr>
              <a:t>: restauration </a:t>
            </a:r>
            <a:r>
              <a:rPr lang="fr-FR" dirty="0">
                <a:solidFill>
                  <a:schemeClr val="tx1"/>
                </a:solidFill>
                <a:latin typeface="Book Antiqua"/>
                <a:cs typeface="Book Antiqua"/>
              </a:rPr>
              <a:t>d’un lien entre l’acteur et le public</a:t>
            </a:r>
          </a:p>
          <a:p>
            <a:pPr marL="342900" indent="-342900" algn="just">
              <a:lnSpc>
                <a:spcPct val="110000"/>
              </a:lnSpc>
              <a:buFont typeface="Wingdings" charset="0"/>
              <a:buChar char="à"/>
            </a:pPr>
            <a:r>
              <a:rPr lang="fr-FR" dirty="0" smtClean="0">
                <a:solidFill>
                  <a:schemeClr val="tx1"/>
                </a:solidFill>
                <a:latin typeface="Book Antiqua"/>
                <a:cs typeface="Book Antiqua"/>
                <a:sym typeface="Wingdings"/>
              </a:rPr>
              <a:t>Cf</a:t>
            </a:r>
            <a:r>
              <a:rPr lang="fr-FR" dirty="0">
                <a:solidFill>
                  <a:schemeClr val="tx1"/>
                </a:solidFill>
                <a:latin typeface="Book Antiqua"/>
                <a:cs typeface="Book Antiqua"/>
                <a:sym typeface="Wingdings"/>
              </a:rPr>
              <a:t>. </a:t>
            </a:r>
            <a:r>
              <a:rPr lang="fr-FR" dirty="0">
                <a:latin typeface="Book Antiqua"/>
                <a:cs typeface="Book Antiqua"/>
              </a:rPr>
              <a:t>Ariane Mnouchkine, fondatrice du Théâtre du Soleil, qui installe sa compagnie dans l’ancienne Cartoucherie de Vincennes pour s’affranchir du théâtre à l’italienne</a:t>
            </a:r>
            <a:r>
              <a:rPr lang="fr-FR" dirty="0" smtClean="0">
                <a:latin typeface="Book Antiqua"/>
                <a:cs typeface="Book Antiqua"/>
              </a:rPr>
              <a:t>.</a:t>
            </a:r>
          </a:p>
          <a:p>
            <a:pPr marL="342900" indent="-342900" algn="just">
              <a:lnSpc>
                <a:spcPct val="110000"/>
              </a:lnSpc>
              <a:buFont typeface="Wingdings" charset="0"/>
              <a:buChar char="à"/>
            </a:pPr>
            <a:endParaRPr lang="fr-FR" dirty="0" smtClean="0">
              <a:solidFill>
                <a:srgbClr val="800000"/>
              </a:solidFill>
              <a:latin typeface="Book Antiqua"/>
              <a:cs typeface="Book Antiqua"/>
            </a:endParaRPr>
          </a:p>
          <a:p>
            <a:pPr marL="342900" indent="-342900" algn="just">
              <a:lnSpc>
                <a:spcPct val="110000"/>
              </a:lnSpc>
              <a:buFont typeface="Wingdings" charset="0"/>
              <a:buChar char="à"/>
            </a:pPr>
            <a:endParaRPr lang="fr-FR" dirty="0">
              <a:solidFill>
                <a:srgbClr val="800000"/>
              </a:solidFill>
              <a:latin typeface="Book Antiqua"/>
              <a:cs typeface="Book Antiqua"/>
            </a:endParaRPr>
          </a:p>
          <a:p>
            <a:pPr marL="342900" indent="-342900" algn="just">
              <a:lnSpc>
                <a:spcPct val="110000"/>
              </a:lnSpc>
              <a:buFont typeface="Wingdings" charset="2"/>
              <a:buChar char=""/>
            </a:pPr>
            <a:r>
              <a:rPr lang="fr-FR" dirty="0" smtClean="0">
                <a:solidFill>
                  <a:srgbClr val="800000"/>
                </a:solidFill>
                <a:latin typeface="Book Antiqua"/>
                <a:cs typeface="Book Antiqua"/>
              </a:rPr>
              <a:t>Théâtre hors-les-murs : </a:t>
            </a:r>
            <a:r>
              <a:rPr lang="fr-FR" dirty="0" smtClean="0">
                <a:solidFill>
                  <a:srgbClr val="000000"/>
                </a:solidFill>
                <a:latin typeface="Book Antiqua"/>
                <a:cs typeface="Book Antiqua"/>
              </a:rPr>
              <a:t>redéfinition du spectacle et de la position de spectateur</a:t>
            </a:r>
          </a:p>
          <a:p>
            <a:pPr marL="342900" indent="-342900" algn="just">
              <a:lnSpc>
                <a:spcPct val="110000"/>
              </a:lnSpc>
              <a:buFont typeface="Wingdings" charset="0"/>
              <a:buChar char="à"/>
            </a:pPr>
            <a:r>
              <a:rPr lang="fr-FR" dirty="0" smtClean="0">
                <a:solidFill>
                  <a:srgbClr val="000000"/>
                </a:solidFill>
                <a:latin typeface="Book Antiqua"/>
                <a:cs typeface="Book Antiqua"/>
                <a:sym typeface="Wingdings"/>
              </a:rPr>
              <a:t>Utilisation d’entrepôts, de salles de mairie</a:t>
            </a:r>
            <a:r>
              <a:rPr lang="is-IS" dirty="0" smtClean="0">
                <a:solidFill>
                  <a:srgbClr val="000000"/>
                </a:solidFill>
                <a:latin typeface="Book Antiqua"/>
                <a:cs typeface="Book Antiqua"/>
                <a:sym typeface="Wingdings"/>
              </a:rPr>
              <a:t>…</a:t>
            </a:r>
          </a:p>
          <a:p>
            <a:pPr marL="285750" indent="-285750" algn="just">
              <a:lnSpc>
                <a:spcPct val="110000"/>
              </a:lnSpc>
              <a:buFont typeface="Wingdings" charset="0"/>
              <a:buChar char="à"/>
            </a:pPr>
            <a:r>
              <a:rPr lang="is-IS" dirty="0" smtClean="0">
                <a:solidFill>
                  <a:srgbClr val="000000"/>
                </a:solidFill>
                <a:latin typeface="Book Antiqua"/>
                <a:cs typeface="Book Antiqua"/>
                <a:sym typeface="Wingdings"/>
              </a:rPr>
              <a:t>Équilibre fragile entre le réel et le théâtral</a:t>
            </a:r>
            <a:endParaRPr lang="fr-FR" dirty="0" smtClean="0">
              <a:solidFill>
                <a:srgbClr val="800000"/>
              </a:solidFill>
              <a:latin typeface="Book Antiqua"/>
              <a:cs typeface="Book Antiqua"/>
            </a:endParaRPr>
          </a:p>
        </p:txBody>
      </p:sp>
      <p:sp>
        <p:nvSpPr>
          <p:cNvPr id="2" name="Titre 1"/>
          <p:cNvSpPr>
            <a:spLocks noGrp="1"/>
          </p:cNvSpPr>
          <p:nvPr>
            <p:ph type="title"/>
          </p:nvPr>
        </p:nvSpPr>
        <p:spPr>
          <a:xfrm>
            <a:off x="245797" y="273091"/>
            <a:ext cx="8753114" cy="1098509"/>
          </a:xfrm>
        </p:spPr>
        <p:txBody>
          <a:bodyPr/>
          <a:lstStyle/>
          <a:p>
            <a:r>
              <a:rPr lang="fr-FR" sz="2400" u="sng" dirty="0" smtClean="0">
                <a:solidFill>
                  <a:srgbClr val="EC714F"/>
                </a:solidFill>
                <a:latin typeface="Candara"/>
                <a:cs typeface="Candara"/>
              </a:rPr>
              <a:t>L’INVENTION DE NOUVEAUX ESPACES SCÉNIQUES</a:t>
            </a:r>
            <a:endParaRPr lang="fr-FR" sz="2400" u="sng" dirty="0">
              <a:solidFill>
                <a:srgbClr val="EC714F"/>
              </a:solidFill>
              <a:latin typeface="Candara"/>
              <a:cs typeface="Candara"/>
            </a:endParaRPr>
          </a:p>
        </p:txBody>
      </p:sp>
    </p:spTree>
    <p:extLst>
      <p:ext uri="{BB962C8B-B14F-4D97-AF65-F5344CB8AC3E}">
        <p14:creationId xmlns:p14="http://schemas.microsoft.com/office/powerpoint/2010/main" val="1049472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7162799" y="2198383"/>
            <a:ext cx="1781491" cy="2339814"/>
          </a:xfrm>
        </p:spPr>
        <p:txBody>
          <a:bodyPr>
            <a:normAutofit fontScale="92500"/>
          </a:bodyPr>
          <a:lstStyle/>
          <a:p>
            <a:r>
              <a:rPr lang="fr-FR" i="1" dirty="0" smtClean="0"/>
              <a:t>1789</a:t>
            </a:r>
          </a:p>
          <a:p>
            <a:r>
              <a:rPr lang="fr-FR" dirty="0" smtClean="0"/>
              <a:t>Le Thé</a:t>
            </a:r>
            <a:r>
              <a:rPr lang="fr-FR" dirty="0" smtClean="0"/>
              <a:t>âtre du Soleil à la </a:t>
            </a:r>
            <a:r>
              <a:rPr lang="fr-FR" dirty="0" smtClean="0"/>
              <a:t>Cartoucherie de Vincennes</a:t>
            </a:r>
          </a:p>
          <a:p>
            <a:r>
              <a:rPr lang="fr-FR" dirty="0" smtClean="0"/>
              <a:t>(1970)</a:t>
            </a:r>
            <a:endParaRPr lang="fr-FR" dirty="0"/>
          </a:p>
        </p:txBody>
      </p:sp>
      <p:pic>
        <p:nvPicPr>
          <p:cNvPr id="4" name="Image 3"/>
          <p:cNvPicPr>
            <a:picLocks noChangeAspect="1"/>
          </p:cNvPicPr>
          <p:nvPr/>
        </p:nvPicPr>
        <p:blipFill>
          <a:blip r:embed="rId2"/>
          <a:stretch>
            <a:fillRect/>
          </a:stretch>
        </p:blipFill>
        <p:spPr>
          <a:xfrm>
            <a:off x="112889" y="138161"/>
            <a:ext cx="6796599" cy="4984173"/>
          </a:xfrm>
          <a:prstGeom prst="rect">
            <a:avLst/>
          </a:prstGeom>
        </p:spPr>
      </p:pic>
      <p:sp>
        <p:nvSpPr>
          <p:cNvPr id="6" name="ZoneTexte 5"/>
          <p:cNvSpPr txBox="1"/>
          <p:nvPr/>
        </p:nvSpPr>
        <p:spPr>
          <a:xfrm>
            <a:off x="1" y="5122335"/>
            <a:ext cx="9144000" cy="17081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fr-FR" sz="1500" b="1" u="sng" dirty="0"/>
              <a:t>Guy-Claude </a:t>
            </a:r>
            <a:r>
              <a:rPr lang="fr-FR" sz="1500" b="1" u="sng" dirty="0" smtClean="0"/>
              <a:t>François</a:t>
            </a:r>
            <a:r>
              <a:rPr lang="fr-FR" sz="1500" dirty="0" smtClean="0"/>
              <a:t>, chargé de </a:t>
            </a:r>
            <a:r>
              <a:rPr lang="fr-FR" sz="1500" dirty="0"/>
              <a:t>l’organisation scénographique auprès d’Ariane Mnouchkine, construit dans sa globalité un véritable espace </a:t>
            </a:r>
            <a:r>
              <a:rPr lang="fr-FR" sz="1500" dirty="0" smtClean="0"/>
              <a:t>théâtral.</a:t>
            </a:r>
          </a:p>
          <a:p>
            <a:pPr algn="just"/>
            <a:r>
              <a:rPr lang="fr-FR" sz="1500" dirty="0" smtClean="0">
                <a:sym typeface="Wingdings"/>
              </a:rPr>
              <a:t> </a:t>
            </a:r>
            <a:r>
              <a:rPr lang="fr-FR" sz="1500" dirty="0" smtClean="0"/>
              <a:t>Il </a:t>
            </a:r>
            <a:r>
              <a:rPr lang="fr-FR" sz="1500" dirty="0"/>
              <a:t>module sur une surface de 1700 </a:t>
            </a:r>
            <a:r>
              <a:rPr lang="fr-FR" sz="1500" dirty="0" smtClean="0"/>
              <a:t>m</a:t>
            </a:r>
            <a:r>
              <a:rPr lang="fr-FR" sz="1500" baseline="30000" dirty="0" smtClean="0"/>
              <a:t>2</a:t>
            </a:r>
            <a:r>
              <a:rPr lang="fr-FR" sz="1500" dirty="0" smtClean="0"/>
              <a:t>, </a:t>
            </a:r>
            <a:r>
              <a:rPr lang="fr-FR" sz="1500" dirty="0"/>
              <a:t>quatre vastes cratères aux courbes et pentes </a:t>
            </a:r>
            <a:r>
              <a:rPr lang="fr-FR" sz="1500" dirty="0" smtClean="0"/>
              <a:t>légères, </a:t>
            </a:r>
            <a:r>
              <a:rPr lang="fr-FR" sz="1500" dirty="0"/>
              <a:t>recouverts d’une chape en béton, elle même revêtue de tapis type paillasson</a:t>
            </a:r>
            <a:r>
              <a:rPr lang="fr-FR" sz="1500" dirty="0" smtClean="0"/>
              <a:t>.</a:t>
            </a:r>
          </a:p>
          <a:p>
            <a:pPr algn="just"/>
            <a:r>
              <a:rPr lang="fr-FR" sz="1500" dirty="0" smtClean="0">
                <a:sym typeface="Wingdings"/>
              </a:rPr>
              <a:t> </a:t>
            </a:r>
            <a:r>
              <a:rPr lang="fr-FR" sz="1500" dirty="0" smtClean="0"/>
              <a:t>Acteurs </a:t>
            </a:r>
            <a:r>
              <a:rPr lang="fr-FR" sz="1500" dirty="0"/>
              <a:t>et spectateurs unis dans le même espace se déplaçaient de l’un à l’autre de ces cratères, sous un plafond orné de plaques réfléchissantes de couleur </a:t>
            </a:r>
            <a:r>
              <a:rPr lang="fr-FR" sz="1500" dirty="0" smtClean="0"/>
              <a:t>cuivre, </a:t>
            </a:r>
            <a:r>
              <a:rPr lang="fr-FR" sz="1500" dirty="0"/>
              <a:t>réunissant les uns et les autres dans une image confondue.</a:t>
            </a:r>
            <a:endParaRPr lang="fr-FR" sz="1500" dirty="0"/>
          </a:p>
        </p:txBody>
      </p:sp>
    </p:spTree>
    <p:extLst>
      <p:ext uri="{BB962C8B-B14F-4D97-AF65-F5344CB8AC3E}">
        <p14:creationId xmlns:p14="http://schemas.microsoft.com/office/powerpoint/2010/main" val="3142524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92111"/>
            <a:ext cx="8480006" cy="5065889"/>
          </a:xfrm>
        </p:spPr>
        <p:txBody>
          <a:bodyPr>
            <a:normAutofit fontScale="85000" lnSpcReduction="10000"/>
          </a:bodyPr>
          <a:lstStyle/>
          <a:p>
            <a:pPr marL="342900" indent="-342900" algn="just">
              <a:lnSpc>
                <a:spcPct val="110000"/>
              </a:lnSpc>
              <a:buFont typeface="Wingdings" charset="2"/>
              <a:buChar char=""/>
            </a:pPr>
            <a:r>
              <a:rPr lang="fr-FR" sz="2400" dirty="0" smtClean="0">
                <a:latin typeface="Book Antiqua"/>
                <a:cs typeface="Book Antiqua"/>
              </a:rPr>
              <a:t>Décor comme un tableau ; valeur esthétique.</a:t>
            </a:r>
          </a:p>
          <a:p>
            <a:pPr marL="0" indent="0" algn="just">
              <a:lnSpc>
                <a:spcPct val="110000"/>
              </a:lnSpc>
              <a:buNone/>
            </a:pPr>
            <a:r>
              <a:rPr lang="fr-FR" sz="1800" dirty="0" smtClean="0">
                <a:latin typeface="Book Antiqua"/>
                <a:cs typeface="Book Antiqua"/>
              </a:rPr>
              <a:t>= vision picturale, aussi importante que le spectacle en lui-m</a:t>
            </a:r>
            <a:r>
              <a:rPr lang="fr-FR" sz="1800" dirty="0" smtClean="0">
                <a:latin typeface="Book Antiqua"/>
                <a:cs typeface="Book Antiqua"/>
              </a:rPr>
              <a:t>ême.</a:t>
            </a:r>
            <a:endParaRPr lang="fr-FR" sz="1800" dirty="0" smtClean="0">
              <a:latin typeface="Book Antiqua"/>
              <a:cs typeface="Book Antiqua"/>
            </a:endParaRPr>
          </a:p>
          <a:p>
            <a:pPr marL="0" indent="0" algn="just">
              <a:lnSpc>
                <a:spcPct val="110000"/>
              </a:lnSpc>
              <a:buNone/>
            </a:pPr>
            <a:endParaRPr lang="fr-FR" sz="1800" dirty="0" smtClean="0">
              <a:latin typeface="Book Antiqua"/>
              <a:cs typeface="Book Antiqua"/>
            </a:endParaRPr>
          </a:p>
          <a:p>
            <a:pPr marL="0" indent="0" algn="just">
              <a:lnSpc>
                <a:spcPct val="110000"/>
              </a:lnSpc>
              <a:buNone/>
            </a:pPr>
            <a:endParaRPr lang="fr-FR" sz="1800" dirty="0" smtClean="0">
              <a:latin typeface="Book Antiqua"/>
              <a:cs typeface="Book Antiqua"/>
            </a:endParaRPr>
          </a:p>
          <a:p>
            <a:pPr marL="342900" indent="-342900" algn="just">
              <a:lnSpc>
                <a:spcPct val="110000"/>
              </a:lnSpc>
              <a:buFont typeface="Wingdings" charset="2"/>
              <a:buChar char=""/>
            </a:pPr>
            <a:r>
              <a:rPr lang="fr-FR" sz="2400" b="1" dirty="0">
                <a:latin typeface="Book Antiqua"/>
                <a:cs typeface="Book Antiqua"/>
              </a:rPr>
              <a:t>« </a:t>
            </a:r>
            <a:r>
              <a:rPr lang="fr-FR" sz="2400" b="1" i="1" dirty="0">
                <a:latin typeface="Book Antiqua"/>
                <a:cs typeface="Book Antiqua"/>
              </a:rPr>
              <a:t>Pour chaque pièce inventer une sorte de langage de l’œil qui soutienne les significations de la pièce, les prolonge et leur fait écho, tantôt de façon précise et presque critique, tantôt de façon diffuse et subtile, à la manière d’une image poétique (où les sens fortuits ne sont pas moins importants que ceux que l’on a cherchés), à l’intérieur du mode d’expression choisi</a:t>
            </a:r>
            <a:r>
              <a:rPr lang="fr-FR" sz="2400" b="1" dirty="0">
                <a:latin typeface="Book Antiqua"/>
                <a:cs typeface="Book Antiqua"/>
              </a:rPr>
              <a:t> </a:t>
            </a:r>
            <a:r>
              <a:rPr lang="fr-FR" sz="2400" b="1" dirty="0" smtClean="0">
                <a:latin typeface="Book Antiqua"/>
                <a:cs typeface="Book Antiqua"/>
              </a:rPr>
              <a:t>» </a:t>
            </a:r>
            <a:r>
              <a:rPr lang="fr-FR" sz="2400" dirty="0" smtClean="0">
                <a:latin typeface="Book Antiqua"/>
                <a:cs typeface="Book Antiqua"/>
              </a:rPr>
              <a:t>R. ALLIO</a:t>
            </a:r>
          </a:p>
          <a:p>
            <a:pPr marL="0" indent="0" algn="ctr">
              <a:lnSpc>
                <a:spcPct val="110000"/>
              </a:lnSpc>
              <a:buNone/>
            </a:pPr>
            <a:r>
              <a:rPr lang="fr-FR" sz="2400" dirty="0" smtClean="0">
                <a:solidFill>
                  <a:srgbClr val="800000"/>
                </a:solidFill>
                <a:latin typeface="Book Antiqua"/>
                <a:cs typeface="Book Antiqua"/>
                <a:sym typeface="Wingdings"/>
              </a:rPr>
              <a:t> </a:t>
            </a:r>
            <a:r>
              <a:rPr lang="fr-FR" sz="2400" dirty="0">
                <a:solidFill>
                  <a:srgbClr val="800000"/>
                </a:solidFill>
                <a:latin typeface="Book Antiqua"/>
                <a:cs typeface="Book Antiqua"/>
                <a:sym typeface="Wingdings"/>
              </a:rPr>
              <a:t>Chaque scénographie possède sa propre rhétorique</a:t>
            </a:r>
            <a:endParaRPr lang="fr-FR" sz="1800" dirty="0">
              <a:solidFill>
                <a:srgbClr val="800000"/>
              </a:solidFill>
              <a:latin typeface="Book Antiqua"/>
              <a:cs typeface="Book Antiqua"/>
            </a:endParaRPr>
          </a:p>
          <a:p>
            <a:pPr marL="342900" indent="-342900" algn="just">
              <a:lnSpc>
                <a:spcPct val="110000"/>
              </a:lnSpc>
              <a:buFont typeface="Wingdings" charset="2"/>
              <a:buChar char=""/>
            </a:pPr>
            <a:endParaRPr lang="fr-FR" sz="2400" dirty="0" smtClean="0">
              <a:latin typeface="Book Antiqua"/>
              <a:cs typeface="Book Antiqua"/>
            </a:endParaRPr>
          </a:p>
          <a:p>
            <a:pPr marL="342900" indent="-342900" algn="just">
              <a:lnSpc>
                <a:spcPct val="110000"/>
              </a:lnSpc>
              <a:buFont typeface="Wingdings" charset="2"/>
              <a:buChar char=""/>
            </a:pPr>
            <a:r>
              <a:rPr lang="fr-FR" sz="2400" dirty="0" smtClean="0">
                <a:latin typeface="Book Antiqua"/>
                <a:cs typeface="Book Antiqua"/>
              </a:rPr>
              <a:t>Nouvelle génération de scénographes à partir des années 80 (réhabilitation de l’édifice thé</a:t>
            </a:r>
            <a:r>
              <a:rPr lang="fr-FR" sz="2400" dirty="0" smtClean="0">
                <a:latin typeface="Book Antiqua"/>
                <a:cs typeface="Book Antiqua"/>
              </a:rPr>
              <a:t>âtral)</a:t>
            </a:r>
            <a:endParaRPr lang="fr-FR" sz="2400" dirty="0" smtClean="0">
              <a:latin typeface="Book Antiqua"/>
              <a:cs typeface="Book Antiqua"/>
            </a:endParaRPr>
          </a:p>
        </p:txBody>
      </p:sp>
      <p:sp>
        <p:nvSpPr>
          <p:cNvPr id="2" name="Titre 1"/>
          <p:cNvSpPr>
            <a:spLocks noGrp="1"/>
          </p:cNvSpPr>
          <p:nvPr>
            <p:ph type="title"/>
          </p:nvPr>
        </p:nvSpPr>
        <p:spPr>
          <a:xfrm>
            <a:off x="245797" y="273091"/>
            <a:ext cx="8753114" cy="1098509"/>
          </a:xfrm>
        </p:spPr>
        <p:txBody>
          <a:bodyPr/>
          <a:lstStyle/>
          <a:p>
            <a:r>
              <a:rPr lang="fr-FR" sz="2400" u="sng" dirty="0" smtClean="0">
                <a:solidFill>
                  <a:srgbClr val="EC714F"/>
                </a:solidFill>
                <a:latin typeface="Candara"/>
                <a:cs typeface="Candara"/>
              </a:rPr>
              <a:t>VERS UN NOUVEAU LANGAGE SCÉNIQUE</a:t>
            </a:r>
            <a:endParaRPr lang="fr-FR" sz="2400" u="sng" dirty="0">
              <a:solidFill>
                <a:srgbClr val="EC714F"/>
              </a:solidFill>
              <a:latin typeface="Candara"/>
              <a:cs typeface="Candara"/>
            </a:endParaRPr>
          </a:p>
        </p:txBody>
      </p:sp>
    </p:spTree>
    <p:extLst>
      <p:ext uri="{BB962C8B-B14F-4D97-AF65-F5344CB8AC3E}">
        <p14:creationId xmlns:p14="http://schemas.microsoft.com/office/powerpoint/2010/main" val="2466722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L’acteur ne joue plus dans l’espace, mais AVEC lui</a:t>
            </a:r>
            <a:r>
              <a:rPr lang="is-IS" dirty="0" smtClean="0"/>
              <a:t>…</a:t>
            </a:r>
            <a:endParaRPr lang="fr-FR" dirty="0"/>
          </a:p>
        </p:txBody>
      </p:sp>
      <p:sp>
        <p:nvSpPr>
          <p:cNvPr id="3" name="Espace réservé du texte 2"/>
          <p:cNvSpPr>
            <a:spLocks noGrp="1"/>
          </p:cNvSpPr>
          <p:nvPr>
            <p:ph type="body" sz="half" idx="2"/>
          </p:nvPr>
        </p:nvSpPr>
        <p:spPr/>
        <p:txBody>
          <a:bodyPr/>
          <a:lstStyle/>
          <a:p>
            <a:endParaRPr lang="fr-FR" dirty="0" smtClean="0"/>
          </a:p>
          <a:p>
            <a:r>
              <a:rPr lang="fr-FR" dirty="0" smtClean="0"/>
              <a:t>Mise en scène d’Éric LACASCADE, </a:t>
            </a:r>
          </a:p>
          <a:p>
            <a:endParaRPr lang="fr-FR" dirty="0" smtClean="0"/>
          </a:p>
          <a:p>
            <a:r>
              <a:rPr lang="fr-FR" dirty="0" smtClean="0"/>
              <a:t>scénographie d’Emmanuel CL0LUS</a:t>
            </a:r>
          </a:p>
          <a:p>
            <a:endParaRPr lang="fr-FR" dirty="0" smtClean="0"/>
          </a:p>
          <a:p>
            <a:r>
              <a:rPr lang="fr-FR" dirty="0" smtClean="0"/>
              <a:t>2010</a:t>
            </a:r>
            <a:endParaRPr lang="fr-FR" dirty="0"/>
          </a:p>
        </p:txBody>
      </p:sp>
      <p:sp>
        <p:nvSpPr>
          <p:cNvPr id="4" name="Titre 3"/>
          <p:cNvSpPr>
            <a:spLocks noGrp="1"/>
          </p:cNvSpPr>
          <p:nvPr>
            <p:ph type="title"/>
          </p:nvPr>
        </p:nvSpPr>
        <p:spPr>
          <a:xfrm>
            <a:off x="7159752" y="457200"/>
            <a:ext cx="1829026" cy="1673352"/>
          </a:xfrm>
        </p:spPr>
        <p:txBody>
          <a:bodyPr/>
          <a:lstStyle/>
          <a:p>
            <a:r>
              <a:rPr lang="fr-FR" dirty="0" smtClean="0"/>
              <a:t>GORKI,</a:t>
            </a:r>
            <a:br>
              <a:rPr lang="fr-FR" dirty="0" smtClean="0"/>
            </a:br>
            <a:r>
              <a:rPr lang="fr-FR" i="1" cap="none" dirty="0" smtClean="0"/>
              <a:t>Les Estivants</a:t>
            </a:r>
            <a:endParaRPr lang="fr-FR" dirty="0"/>
          </a:p>
        </p:txBody>
      </p:sp>
      <p:pic>
        <p:nvPicPr>
          <p:cNvPr id="5" name="Image 4"/>
          <p:cNvPicPr>
            <a:picLocks noChangeAspect="1"/>
          </p:cNvPicPr>
          <p:nvPr/>
        </p:nvPicPr>
        <p:blipFill>
          <a:blip r:embed="rId2"/>
          <a:stretch>
            <a:fillRect/>
          </a:stretch>
        </p:blipFill>
        <p:spPr>
          <a:xfrm>
            <a:off x="0" y="1600200"/>
            <a:ext cx="7055556" cy="4336070"/>
          </a:xfrm>
          <a:prstGeom prst="rect">
            <a:avLst/>
          </a:prstGeom>
        </p:spPr>
      </p:pic>
    </p:spTree>
    <p:extLst>
      <p:ext uri="{BB962C8B-B14F-4D97-AF65-F5344CB8AC3E}">
        <p14:creationId xmlns:p14="http://schemas.microsoft.com/office/powerpoint/2010/main" val="2615540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7013222" y="155224"/>
            <a:ext cx="1975555" cy="4382974"/>
          </a:xfrm>
        </p:spPr>
        <p:txBody>
          <a:bodyPr>
            <a:normAutofit/>
          </a:bodyPr>
          <a:lstStyle/>
          <a:p>
            <a:pPr algn="ctr"/>
            <a:r>
              <a:rPr lang="fr-FR" u="sng" dirty="0" smtClean="0">
                <a:latin typeface="Candara"/>
                <a:cs typeface="Candara"/>
              </a:rPr>
              <a:t>CONCLUSION</a:t>
            </a:r>
          </a:p>
          <a:p>
            <a:pPr algn="ctr"/>
            <a:endParaRPr lang="fr-FR" i="1" dirty="0" smtClean="0">
              <a:latin typeface="Candara"/>
              <a:cs typeface="Candara"/>
            </a:endParaRPr>
          </a:p>
          <a:p>
            <a:pPr algn="ctr"/>
            <a:endParaRPr lang="fr-FR" i="1" dirty="0" smtClean="0">
              <a:latin typeface="Candara"/>
              <a:cs typeface="Candara"/>
            </a:endParaRPr>
          </a:p>
          <a:p>
            <a:pPr algn="ctr"/>
            <a:endParaRPr lang="fr-FR" i="1" dirty="0">
              <a:latin typeface="Candara"/>
              <a:cs typeface="Candara"/>
            </a:endParaRPr>
          </a:p>
          <a:p>
            <a:pPr algn="ctr"/>
            <a:endParaRPr lang="fr-FR" i="1" dirty="0" smtClean="0">
              <a:latin typeface="Candara"/>
              <a:cs typeface="Candara"/>
            </a:endParaRPr>
          </a:p>
          <a:p>
            <a:pPr algn="ctr"/>
            <a:endParaRPr lang="fr-FR" i="1" dirty="0">
              <a:latin typeface="Candara"/>
              <a:cs typeface="Candara"/>
            </a:endParaRPr>
          </a:p>
          <a:p>
            <a:pPr algn="ctr"/>
            <a:endParaRPr lang="fr-FR" i="1" dirty="0" smtClean="0">
              <a:latin typeface="Candara"/>
              <a:cs typeface="Candara"/>
            </a:endParaRPr>
          </a:p>
          <a:p>
            <a:pPr algn="ctr"/>
            <a:endParaRPr lang="fr-FR" i="1" dirty="0">
              <a:latin typeface="Candara"/>
              <a:cs typeface="Candara"/>
            </a:endParaRPr>
          </a:p>
          <a:p>
            <a:pPr algn="ctr"/>
            <a:endParaRPr lang="fr-FR" i="1" dirty="0" smtClean="0">
              <a:latin typeface="Candara"/>
              <a:cs typeface="Candara"/>
            </a:endParaRPr>
          </a:p>
          <a:p>
            <a:pPr algn="ctr"/>
            <a:r>
              <a:rPr lang="fr-FR" i="1" dirty="0" err="1" smtClean="0">
                <a:latin typeface="Candara"/>
                <a:cs typeface="Candara"/>
              </a:rPr>
              <a:t>Scénographier</a:t>
            </a:r>
            <a:r>
              <a:rPr lang="fr-FR" i="1" dirty="0" smtClean="0">
                <a:latin typeface="Candara"/>
                <a:cs typeface="Candara"/>
              </a:rPr>
              <a:t> l’art</a:t>
            </a:r>
            <a:r>
              <a:rPr lang="is-IS" i="1" dirty="0" smtClean="0">
                <a:latin typeface="Candara"/>
                <a:cs typeface="Candara"/>
              </a:rPr>
              <a:t>…</a:t>
            </a:r>
            <a:endParaRPr lang="fr-FR" i="1" dirty="0">
              <a:latin typeface="Candara"/>
              <a:cs typeface="Candara"/>
            </a:endParaRPr>
          </a:p>
        </p:txBody>
      </p:sp>
      <p:sp>
        <p:nvSpPr>
          <p:cNvPr id="3" name="Titre 2"/>
          <p:cNvSpPr>
            <a:spLocks noGrp="1"/>
          </p:cNvSpPr>
          <p:nvPr>
            <p:ph type="title"/>
          </p:nvPr>
        </p:nvSpPr>
        <p:spPr>
          <a:xfrm>
            <a:off x="381000" y="155223"/>
            <a:ext cx="6324600" cy="6462888"/>
          </a:xfrm>
        </p:spPr>
        <p:txBody>
          <a:bodyPr/>
          <a:lstStyle/>
          <a:p>
            <a:pPr algn="just"/>
            <a:r>
              <a:rPr lang="fr-FR" sz="2200" b="1" cap="none" dirty="0" smtClean="0">
                <a:latin typeface="Book Antiqua"/>
                <a:cs typeface="Book Antiqua"/>
              </a:rPr>
              <a:t>LA SCÉNOGRAPHIE </a:t>
            </a:r>
            <a:r>
              <a:rPr lang="fr-FR" sz="2200" b="1" cap="none" dirty="0">
                <a:latin typeface="Book Antiqua"/>
                <a:cs typeface="Book Antiqua"/>
              </a:rPr>
              <a:t>fait partie intégrante et constitutive des évolutions d’un </a:t>
            </a:r>
            <a:r>
              <a:rPr lang="fr-FR" sz="2200" b="1" u="sng" cap="none" dirty="0">
                <a:latin typeface="Book Antiqua"/>
                <a:cs typeface="Book Antiqua"/>
              </a:rPr>
              <a:t>art éphémère en constante </a:t>
            </a:r>
            <a:r>
              <a:rPr lang="fr-FR" sz="2200" b="1" u="sng" cap="none" dirty="0" smtClean="0">
                <a:latin typeface="Book Antiqua"/>
                <a:cs typeface="Book Antiqua"/>
              </a:rPr>
              <a:t>mutation</a:t>
            </a:r>
            <a:r>
              <a:rPr lang="fr-FR" sz="2200" b="1" cap="none" dirty="0" smtClean="0">
                <a:latin typeface="Book Antiqua"/>
                <a:cs typeface="Book Antiqua"/>
              </a:rPr>
              <a:t>.</a:t>
            </a:r>
            <a:br>
              <a:rPr lang="fr-FR" sz="2200" b="1" cap="none" dirty="0" smtClean="0">
                <a:latin typeface="Book Antiqua"/>
                <a:cs typeface="Book Antiqua"/>
              </a:rPr>
            </a:br>
            <a:r>
              <a:rPr lang="fr-FR" sz="2200" b="1" cap="none" dirty="0" smtClean="0">
                <a:latin typeface="Book Antiqua"/>
                <a:cs typeface="Book Antiqua"/>
              </a:rPr>
              <a:t/>
            </a:r>
            <a:br>
              <a:rPr lang="fr-FR" sz="2200" b="1" cap="none" dirty="0" smtClean="0">
                <a:latin typeface="Book Antiqua"/>
                <a:cs typeface="Book Antiqua"/>
              </a:rPr>
            </a:br>
            <a:r>
              <a:rPr lang="fr-FR" sz="2200" b="1" cap="none" dirty="0">
                <a:latin typeface="Book Antiqua"/>
                <a:cs typeface="Book Antiqua"/>
              </a:rPr>
              <a:t/>
            </a:r>
            <a:br>
              <a:rPr lang="fr-FR" sz="2200" b="1" cap="none" dirty="0">
                <a:latin typeface="Book Antiqua"/>
                <a:cs typeface="Book Antiqua"/>
              </a:rPr>
            </a:br>
            <a:r>
              <a:rPr lang="fr-FR" sz="2200" cap="none" dirty="0" smtClean="0">
                <a:latin typeface="Book Antiqua"/>
                <a:cs typeface="Book Antiqua"/>
              </a:rPr>
              <a:t>Elle</a:t>
            </a:r>
            <a:r>
              <a:rPr lang="fr-FR" sz="2200" cap="none" dirty="0">
                <a:latin typeface="Book Antiqua"/>
                <a:cs typeface="Book Antiqua"/>
              </a:rPr>
              <a:t> apparaît aujourd’hui comme un </a:t>
            </a:r>
            <a:r>
              <a:rPr lang="fr-FR" sz="2200" u="sng" cap="none" dirty="0">
                <a:latin typeface="Book Antiqua"/>
                <a:cs typeface="Book Antiqua"/>
              </a:rPr>
              <a:t>concept incontournable</a:t>
            </a:r>
            <a:r>
              <a:rPr lang="fr-FR" sz="2200" cap="none" dirty="0">
                <a:latin typeface="Book Antiqua"/>
                <a:cs typeface="Book Antiqua"/>
              </a:rPr>
              <a:t>, </a:t>
            </a:r>
            <a:r>
              <a:rPr lang="fr-FR" sz="2200" cap="none" dirty="0" smtClean="0">
                <a:latin typeface="Book Antiqua"/>
                <a:cs typeface="Book Antiqua"/>
              </a:rPr>
              <a:t>qui </a:t>
            </a:r>
            <a:r>
              <a:rPr lang="fr-FR" sz="2200" cap="none" dirty="0">
                <a:latin typeface="Book Antiqua"/>
                <a:cs typeface="Book Antiqua"/>
              </a:rPr>
              <a:t>ne se circonscrit plus à l’espace scénique proprement dit : bien au contraire, l’art, quel qu’il soit et dans ses plus diverses manifestations, ne se présente guère à son public, désormais, que « </a:t>
            </a:r>
            <a:r>
              <a:rPr lang="fr-FR" sz="2200" cap="none" dirty="0" err="1">
                <a:latin typeface="Book Antiqua"/>
                <a:cs typeface="Book Antiqua"/>
              </a:rPr>
              <a:t>scénographié</a:t>
            </a:r>
            <a:r>
              <a:rPr lang="fr-FR" sz="2200" cap="none" dirty="0">
                <a:latin typeface="Book Antiqua"/>
                <a:cs typeface="Book Antiqua"/>
              </a:rPr>
              <a:t> »</a:t>
            </a:r>
            <a:r>
              <a:rPr lang="fr-FR" sz="2200" cap="none" dirty="0" smtClean="0">
                <a:latin typeface="Book Antiqua"/>
                <a:cs typeface="Book Antiqua"/>
              </a:rPr>
              <a:t>.</a:t>
            </a:r>
            <a:br>
              <a:rPr lang="fr-FR" sz="2200" cap="none" dirty="0" smtClean="0">
                <a:latin typeface="Book Antiqua"/>
                <a:cs typeface="Book Antiqua"/>
              </a:rPr>
            </a:br>
            <a:r>
              <a:rPr lang="fr-FR" sz="2200" b="1" cap="none" smtClean="0">
                <a:latin typeface="Book Antiqua"/>
                <a:cs typeface="Book Antiqua"/>
              </a:rPr>
              <a:t/>
            </a:r>
            <a:br>
              <a:rPr lang="fr-FR" sz="2200" b="1" cap="none" smtClean="0">
                <a:latin typeface="Book Antiqua"/>
                <a:cs typeface="Book Antiqua"/>
              </a:rPr>
            </a:br>
            <a:r>
              <a:rPr lang="fr-FR" sz="2200" b="1" cap="none" smtClean="0">
                <a:latin typeface="Book Antiqua"/>
                <a:cs typeface="Book Antiqua"/>
              </a:rPr>
              <a:t/>
            </a:r>
            <a:br>
              <a:rPr lang="fr-FR" sz="2200" b="1" cap="none" smtClean="0">
                <a:latin typeface="Book Antiqua"/>
                <a:cs typeface="Book Antiqua"/>
              </a:rPr>
            </a:br>
            <a:r>
              <a:rPr lang="fr-FR" sz="2200" b="1" cap="none" smtClean="0">
                <a:latin typeface="Book Antiqua"/>
                <a:cs typeface="Book Antiqua"/>
              </a:rPr>
              <a:t>Sa </a:t>
            </a:r>
            <a:r>
              <a:rPr lang="fr-FR" sz="2200" b="1" cap="none" dirty="0">
                <a:latin typeface="Book Antiqua"/>
                <a:cs typeface="Book Antiqua"/>
              </a:rPr>
              <a:t>spécificité conceptuelle lui ouvre </a:t>
            </a:r>
            <a:r>
              <a:rPr lang="fr-FR" sz="2200" b="1" cap="none" dirty="0" smtClean="0">
                <a:latin typeface="Book Antiqua"/>
                <a:cs typeface="Book Antiqua"/>
              </a:rPr>
              <a:t>donc </a:t>
            </a:r>
            <a:r>
              <a:rPr lang="fr-FR" sz="2200" b="1" u="sng" cap="none" dirty="0">
                <a:latin typeface="Book Antiqua"/>
                <a:cs typeface="Book Antiqua"/>
              </a:rPr>
              <a:t>d’autres applications</a:t>
            </a:r>
            <a:r>
              <a:rPr lang="fr-FR" sz="2200" b="1" cap="none" dirty="0">
                <a:latin typeface="Book Antiqua"/>
                <a:cs typeface="Book Antiqua"/>
              </a:rPr>
              <a:t>, en accompagnement de l’architecture, de la muséographie, de l’exposition, ou de l’évènementiel.</a:t>
            </a:r>
            <a:endParaRPr lang="fr-FR" sz="2200" b="1" cap="none" dirty="0">
              <a:latin typeface="Book Antiqua"/>
              <a:cs typeface="Book Antiqua"/>
            </a:endParaRPr>
          </a:p>
        </p:txBody>
      </p:sp>
    </p:spTree>
    <p:extLst>
      <p:ext uri="{BB962C8B-B14F-4D97-AF65-F5344CB8AC3E}">
        <p14:creationId xmlns:p14="http://schemas.microsoft.com/office/powerpoint/2010/main" val="33033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06819"/>
            <a:ext cx="8480006" cy="4789991"/>
          </a:xfrm>
        </p:spPr>
        <p:txBody>
          <a:bodyPr>
            <a:normAutofit lnSpcReduction="10000"/>
          </a:bodyPr>
          <a:lstStyle/>
          <a:p>
            <a:pPr marL="457200" indent="-457200" algn="ctr">
              <a:buAutoNum type="arabicParenR"/>
            </a:pPr>
            <a:r>
              <a:rPr lang="fr-FR" u="sng" dirty="0" smtClean="0">
                <a:solidFill>
                  <a:srgbClr val="800000"/>
                </a:solidFill>
                <a:latin typeface="Book Antiqua"/>
                <a:cs typeface="Book Antiqua"/>
              </a:rPr>
              <a:t>Dans l’Antiquité</a:t>
            </a:r>
          </a:p>
          <a:p>
            <a:pPr marL="457200" indent="-457200" algn="ctr">
              <a:buAutoNum type="arabicParenR"/>
            </a:pPr>
            <a:endParaRPr lang="fr-FR" u="sng" dirty="0" smtClean="0">
              <a:solidFill>
                <a:srgbClr val="800000"/>
              </a:solidFill>
              <a:latin typeface="Book Antiqua"/>
              <a:cs typeface="Book Antiqua"/>
            </a:endParaRPr>
          </a:p>
          <a:p>
            <a:pPr>
              <a:buFontTx/>
              <a:buChar char="-"/>
            </a:pPr>
            <a:r>
              <a:rPr lang="fr-FR" dirty="0" smtClean="0">
                <a:latin typeface="Book Antiqua"/>
                <a:cs typeface="Book Antiqua"/>
              </a:rPr>
              <a:t>Naissance de l’illusion scénique avec le </a:t>
            </a:r>
            <a:r>
              <a:rPr lang="fr-FR" b="1" dirty="0" smtClean="0">
                <a:latin typeface="Book Antiqua"/>
                <a:cs typeface="Book Antiqua"/>
              </a:rPr>
              <a:t>thé</a:t>
            </a:r>
            <a:r>
              <a:rPr lang="fr-FR" b="1" dirty="0" smtClean="0">
                <a:latin typeface="Book Antiqua"/>
                <a:cs typeface="Book Antiqua"/>
              </a:rPr>
              <a:t>âtre grec</a:t>
            </a:r>
          </a:p>
          <a:p>
            <a:pPr marL="45720" indent="0">
              <a:buNone/>
            </a:pPr>
            <a:r>
              <a:rPr lang="fr-FR" dirty="0" smtClean="0">
                <a:latin typeface="Book Antiqua"/>
                <a:cs typeface="Book Antiqua"/>
              </a:rPr>
              <a:t>(V°-</a:t>
            </a:r>
            <a:r>
              <a:rPr lang="fr-FR" dirty="0" err="1" smtClean="0">
                <a:latin typeface="Book Antiqua"/>
                <a:cs typeface="Book Antiqua"/>
              </a:rPr>
              <a:t>IV°s</a:t>
            </a:r>
            <a:r>
              <a:rPr lang="fr-FR" dirty="0" smtClean="0">
                <a:latin typeface="Book Antiqua"/>
                <a:cs typeface="Book Antiqua"/>
              </a:rPr>
              <a:t>), dans le cadre du </a:t>
            </a:r>
            <a:r>
              <a:rPr lang="fr-FR" b="1" dirty="0" smtClean="0">
                <a:latin typeface="Book Antiqua"/>
                <a:cs typeface="Book Antiqua"/>
              </a:rPr>
              <a:t>culte de Dionysos</a:t>
            </a:r>
          </a:p>
          <a:p>
            <a:pPr marL="0" indent="0">
              <a:buNone/>
            </a:pPr>
            <a:endParaRPr lang="fr-FR" i="1" dirty="0" smtClean="0">
              <a:solidFill>
                <a:srgbClr val="800000"/>
              </a:solidFill>
              <a:latin typeface="Book Antiqua"/>
              <a:cs typeface="Book Antiqua"/>
            </a:endParaRPr>
          </a:p>
          <a:p>
            <a:pPr marL="0" indent="0">
              <a:buNone/>
            </a:pPr>
            <a:r>
              <a:rPr lang="fr-FR" i="1" dirty="0" err="1" smtClean="0">
                <a:solidFill>
                  <a:srgbClr val="800000"/>
                </a:solidFill>
                <a:latin typeface="Book Antiqua"/>
                <a:cs typeface="Book Antiqua"/>
              </a:rPr>
              <a:t>theatron</a:t>
            </a:r>
            <a:r>
              <a:rPr lang="fr-FR" dirty="0" smtClean="0">
                <a:solidFill>
                  <a:srgbClr val="800000"/>
                </a:solidFill>
                <a:latin typeface="Book Antiqua"/>
                <a:cs typeface="Book Antiqua"/>
              </a:rPr>
              <a:t> = lieu d’où l’on voit</a:t>
            </a:r>
          </a:p>
          <a:p>
            <a:pPr marL="0" indent="0">
              <a:buNone/>
            </a:pPr>
            <a:r>
              <a:rPr lang="fr-FR" i="1" dirty="0">
                <a:solidFill>
                  <a:srgbClr val="800000"/>
                </a:solidFill>
                <a:latin typeface="Book Antiqua"/>
                <a:cs typeface="Book Antiqua"/>
              </a:rPr>
              <a:t>o</a:t>
            </a:r>
            <a:r>
              <a:rPr lang="fr-FR" i="1" dirty="0" smtClean="0">
                <a:solidFill>
                  <a:srgbClr val="800000"/>
                </a:solidFill>
                <a:latin typeface="Book Antiqua"/>
                <a:cs typeface="Book Antiqua"/>
              </a:rPr>
              <a:t>rchestra</a:t>
            </a:r>
            <a:r>
              <a:rPr lang="fr-FR" dirty="0" smtClean="0">
                <a:solidFill>
                  <a:srgbClr val="800000"/>
                </a:solidFill>
                <a:latin typeface="Book Antiqua"/>
                <a:cs typeface="Book Antiqua"/>
              </a:rPr>
              <a:t> = lieu où l’on danse</a:t>
            </a:r>
          </a:p>
          <a:p>
            <a:pPr marL="0" indent="0">
              <a:buNone/>
            </a:pPr>
            <a:r>
              <a:rPr lang="fr-FR" i="1" dirty="0" err="1">
                <a:solidFill>
                  <a:srgbClr val="800000"/>
                </a:solidFill>
                <a:latin typeface="Book Antiqua"/>
                <a:cs typeface="Book Antiqua"/>
              </a:rPr>
              <a:t>p</a:t>
            </a:r>
            <a:r>
              <a:rPr lang="fr-FR" i="1" dirty="0" err="1" smtClean="0">
                <a:solidFill>
                  <a:srgbClr val="800000"/>
                </a:solidFill>
                <a:latin typeface="Book Antiqua"/>
                <a:cs typeface="Book Antiqua"/>
              </a:rPr>
              <a:t>roskenion</a:t>
            </a:r>
            <a:r>
              <a:rPr lang="fr-FR" dirty="0" smtClean="0">
                <a:solidFill>
                  <a:srgbClr val="800000"/>
                </a:solidFill>
                <a:latin typeface="Book Antiqua"/>
                <a:cs typeface="Book Antiqua"/>
              </a:rPr>
              <a:t> = estrade en longueur</a:t>
            </a:r>
          </a:p>
          <a:p>
            <a:pPr marL="0" indent="0">
              <a:buNone/>
            </a:pPr>
            <a:endParaRPr lang="fr-FR" i="1" dirty="0" smtClean="0">
              <a:latin typeface="Book Antiqua"/>
              <a:cs typeface="Book Antiqua"/>
            </a:endParaRPr>
          </a:p>
          <a:p>
            <a:pPr marL="0" indent="0">
              <a:buNone/>
            </a:pPr>
            <a:r>
              <a:rPr lang="fr-FR" dirty="0" smtClean="0">
                <a:latin typeface="Book Antiqua"/>
                <a:cs typeface="Book Antiqua"/>
                <a:sym typeface="Wingdings"/>
              </a:rPr>
              <a:t>- Puis apparition d’un bâtiment de scène provisoire en bois</a:t>
            </a:r>
          </a:p>
          <a:p>
            <a:pPr marL="0" indent="0">
              <a:buNone/>
            </a:pPr>
            <a:endParaRPr lang="fr-FR" i="1" dirty="0" smtClean="0">
              <a:solidFill>
                <a:srgbClr val="800000"/>
              </a:solidFill>
              <a:latin typeface="Book Antiqua"/>
              <a:cs typeface="Book Antiqua"/>
              <a:sym typeface="Wingdings"/>
            </a:endParaRPr>
          </a:p>
          <a:p>
            <a:pPr marL="0" indent="0">
              <a:buNone/>
            </a:pPr>
            <a:r>
              <a:rPr lang="fr-FR" i="1" dirty="0" err="1" smtClean="0">
                <a:solidFill>
                  <a:srgbClr val="800000"/>
                </a:solidFill>
                <a:latin typeface="Book Antiqua"/>
                <a:cs typeface="Book Antiqua"/>
                <a:sym typeface="Wingdings"/>
              </a:rPr>
              <a:t>skènè</a:t>
            </a:r>
            <a:r>
              <a:rPr lang="fr-FR" dirty="0" smtClean="0">
                <a:solidFill>
                  <a:srgbClr val="800000"/>
                </a:solidFill>
                <a:latin typeface="Book Antiqua"/>
                <a:cs typeface="Book Antiqua"/>
                <a:sym typeface="Wingdings"/>
              </a:rPr>
              <a:t> = baraque</a:t>
            </a:r>
          </a:p>
          <a:p>
            <a:pPr marL="0" indent="0">
              <a:buNone/>
            </a:pPr>
            <a:endParaRPr lang="fr-FR" i="1" dirty="0" smtClean="0">
              <a:solidFill>
                <a:srgbClr val="800000"/>
              </a:solidFill>
              <a:latin typeface="Book Antiqua"/>
              <a:cs typeface="Book Antiqua"/>
              <a:sym typeface="Wingdings"/>
            </a:endParaRPr>
          </a:p>
          <a:p>
            <a:pPr>
              <a:buFont typeface="Wingdings" charset="0"/>
              <a:buChar char="à"/>
            </a:pPr>
            <a:r>
              <a:rPr lang="fr-FR" dirty="0" smtClean="0">
                <a:latin typeface="Book Antiqua"/>
                <a:cs typeface="Book Antiqua"/>
                <a:sym typeface="Wingdings"/>
              </a:rPr>
              <a:t> Panneaux peints suspendus au fond de la </a:t>
            </a:r>
            <a:r>
              <a:rPr lang="fr-FR" dirty="0" err="1" smtClean="0">
                <a:latin typeface="Book Antiqua"/>
                <a:cs typeface="Book Antiqua"/>
                <a:sym typeface="Wingdings"/>
              </a:rPr>
              <a:t>skènè</a:t>
            </a:r>
            <a:endParaRPr lang="fr-FR" dirty="0" smtClean="0">
              <a:latin typeface="Book Antiqua"/>
              <a:cs typeface="Book Antiqua"/>
            </a:endParaRPr>
          </a:p>
          <a:p>
            <a:pPr marL="0" indent="0">
              <a:buNone/>
            </a:pPr>
            <a:endParaRPr lang="fr-FR" dirty="0">
              <a:latin typeface="Book Antiqua"/>
              <a:cs typeface="Book Antiqua"/>
            </a:endParaRPr>
          </a:p>
        </p:txBody>
      </p:sp>
      <p:sp>
        <p:nvSpPr>
          <p:cNvPr id="2" name="Titre 1"/>
          <p:cNvSpPr>
            <a:spLocks noGrp="1"/>
          </p:cNvSpPr>
          <p:nvPr>
            <p:ph type="title"/>
          </p:nvPr>
        </p:nvSpPr>
        <p:spPr>
          <a:xfrm>
            <a:off x="245797" y="503238"/>
            <a:ext cx="8753114" cy="868362"/>
          </a:xfrm>
        </p:spPr>
        <p:txBody>
          <a:bodyPr/>
          <a:lstStyle/>
          <a:p>
            <a:r>
              <a:rPr lang="fr-FR" sz="4000" u="sng" dirty="0" smtClean="0">
                <a:solidFill>
                  <a:schemeClr val="accent1">
                    <a:lumMod val="60000"/>
                    <a:lumOff val="40000"/>
                  </a:schemeClr>
                </a:solidFill>
                <a:latin typeface="Candara"/>
                <a:cs typeface="Candara"/>
              </a:rPr>
              <a:t>II – </a:t>
            </a:r>
            <a:r>
              <a:rPr lang="fr-FR" sz="4000" u="sng" dirty="0" smtClean="0">
                <a:solidFill>
                  <a:schemeClr val="accent1">
                    <a:lumMod val="60000"/>
                    <a:lumOff val="40000"/>
                  </a:schemeClr>
                </a:solidFill>
                <a:latin typeface="Candara"/>
                <a:cs typeface="Candara"/>
              </a:rPr>
              <a:t>HISTOIRE DE LA SCÈNE</a:t>
            </a:r>
            <a:endParaRPr lang="fr-FR" sz="4000" u="sng" dirty="0">
              <a:solidFill>
                <a:schemeClr val="accent1">
                  <a:lumMod val="60000"/>
                  <a:lumOff val="40000"/>
                </a:schemeClr>
              </a:solidFill>
              <a:latin typeface="Candara"/>
              <a:cs typeface="Candara"/>
            </a:endParaRPr>
          </a:p>
        </p:txBody>
      </p:sp>
    </p:spTree>
    <p:extLst>
      <p:ext uri="{BB962C8B-B14F-4D97-AF65-F5344CB8AC3E}">
        <p14:creationId xmlns:p14="http://schemas.microsoft.com/office/powerpoint/2010/main" val="1941994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Candara"/>
                <a:cs typeface="Candara"/>
              </a:rPr>
              <a:t>Schéma d’un thé</a:t>
            </a:r>
            <a:r>
              <a:rPr lang="fr-FR" dirty="0" smtClean="0">
                <a:latin typeface="Candara"/>
                <a:cs typeface="Candara"/>
              </a:rPr>
              <a:t>âtre grec</a:t>
            </a:r>
            <a:endParaRPr lang="fr-FR" dirty="0">
              <a:latin typeface="Candara"/>
              <a:cs typeface="Candara"/>
            </a:endParaRPr>
          </a:p>
        </p:txBody>
      </p:sp>
      <p:pic>
        <p:nvPicPr>
          <p:cNvPr id="3" name="Image 2" descr="http://www.pedagogie.ac-nantes.fr/images/photos/0005/img_1297929200013.jpg"/>
          <p:cNvPicPr/>
          <p:nvPr/>
        </p:nvPicPr>
        <p:blipFill rotWithShape="1">
          <a:blip r:embed="rId2">
            <a:extLst>
              <a:ext uri="{28A0092B-C50C-407E-A947-70E740481C1C}">
                <a14:useLocalDpi xmlns:a14="http://schemas.microsoft.com/office/drawing/2010/main" val="0"/>
              </a:ext>
            </a:extLst>
          </a:blip>
          <a:srcRect t="2571" b="8872"/>
          <a:stretch/>
        </p:blipFill>
        <p:spPr bwMode="auto">
          <a:xfrm>
            <a:off x="552604" y="1371600"/>
            <a:ext cx="8005484" cy="5486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0872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000" dirty="0">
                <a:latin typeface="Candara"/>
                <a:cs typeface="Candara"/>
              </a:rPr>
              <a:t>Théâtre Hérode </a:t>
            </a:r>
            <a:r>
              <a:rPr lang="fr-FR" sz="2000" dirty="0" err="1">
                <a:latin typeface="Candara"/>
                <a:cs typeface="Candara"/>
              </a:rPr>
              <a:t>Atticus</a:t>
            </a:r>
            <a:r>
              <a:rPr lang="fr-FR" sz="2000" dirty="0">
                <a:latin typeface="Candara"/>
                <a:cs typeface="Candara"/>
              </a:rPr>
              <a:t>, sur l’Acropole </a:t>
            </a:r>
            <a:r>
              <a:rPr lang="fr-FR" sz="2000" dirty="0" smtClean="0">
                <a:latin typeface="Candara"/>
                <a:cs typeface="Candara"/>
              </a:rPr>
              <a:t>d’Athènes</a:t>
            </a:r>
            <a:br>
              <a:rPr lang="fr-FR" sz="2000" dirty="0" smtClean="0">
                <a:latin typeface="Candara"/>
                <a:cs typeface="Candara"/>
              </a:rPr>
            </a:br>
            <a:r>
              <a:rPr lang="fr-FR" sz="2000" dirty="0" smtClean="0">
                <a:latin typeface="Candara"/>
                <a:cs typeface="Candara"/>
              </a:rPr>
              <a:t>(</a:t>
            </a:r>
            <a:r>
              <a:rPr lang="fr-FR" sz="2000" dirty="0">
                <a:latin typeface="Candara"/>
                <a:cs typeface="Candara"/>
              </a:rPr>
              <a:t>161 </a:t>
            </a:r>
            <a:r>
              <a:rPr lang="fr-FR" sz="2000" dirty="0" err="1">
                <a:latin typeface="Candara"/>
                <a:cs typeface="Candara"/>
              </a:rPr>
              <a:t>ap</a:t>
            </a:r>
            <a:r>
              <a:rPr lang="fr-FR" sz="2000" dirty="0">
                <a:latin typeface="Candara"/>
                <a:cs typeface="Candara"/>
              </a:rPr>
              <a:t>. J.-C.)</a:t>
            </a:r>
            <a:br>
              <a:rPr lang="fr-FR" sz="2000" dirty="0">
                <a:latin typeface="Candara"/>
                <a:cs typeface="Candara"/>
              </a:rPr>
            </a:br>
            <a:endParaRPr lang="fr-FR" sz="2000" dirty="0">
              <a:latin typeface="Candara"/>
              <a:cs typeface="Candara"/>
            </a:endParaRPr>
          </a:p>
        </p:txBody>
      </p:sp>
      <p:pic>
        <p:nvPicPr>
          <p:cNvPr id="3" name="il_fi" descr="http://upload.wikimedia.org/wikipedia/commons/2/26/Odeon_of_Herodes_Atticus_2012.jpg"/>
          <p:cNvPicPr/>
          <p:nvPr/>
        </p:nvPicPr>
        <p:blipFill>
          <a:blip r:embed="rId2">
            <a:extLst>
              <a:ext uri="{28A0092B-C50C-407E-A947-70E740481C1C}">
                <a14:useLocalDpi xmlns:a14="http://schemas.microsoft.com/office/drawing/2010/main" val="0"/>
              </a:ext>
            </a:extLst>
          </a:blip>
          <a:srcRect/>
          <a:stretch>
            <a:fillRect/>
          </a:stretch>
        </p:blipFill>
        <p:spPr bwMode="auto">
          <a:xfrm>
            <a:off x="779135" y="1125818"/>
            <a:ext cx="7673112" cy="5486400"/>
          </a:xfrm>
          <a:prstGeom prst="rect">
            <a:avLst/>
          </a:prstGeom>
          <a:noFill/>
          <a:ln>
            <a:noFill/>
          </a:ln>
        </p:spPr>
      </p:pic>
    </p:spTree>
    <p:extLst>
      <p:ext uri="{BB962C8B-B14F-4D97-AF65-F5344CB8AC3E}">
        <p14:creationId xmlns:p14="http://schemas.microsoft.com/office/powerpoint/2010/main" val="19889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000" dirty="0">
                <a:latin typeface="Candara"/>
                <a:cs typeface="Candara"/>
              </a:rPr>
              <a:t>La </a:t>
            </a:r>
            <a:r>
              <a:rPr lang="fr-FR" sz="2000" i="1" dirty="0" err="1">
                <a:latin typeface="Candara"/>
                <a:cs typeface="Candara"/>
              </a:rPr>
              <a:t>scaena</a:t>
            </a:r>
            <a:r>
              <a:rPr lang="fr-FR" sz="2000" dirty="0">
                <a:latin typeface="Candara"/>
                <a:cs typeface="Candara"/>
              </a:rPr>
              <a:t> romaine, à l’origine de notre mot « scène », devient monumentale : c’est un mur de plusieurs étages décoré de marbre et de statues.</a:t>
            </a:r>
            <a:br>
              <a:rPr lang="fr-FR" sz="2000" dirty="0">
                <a:latin typeface="Candara"/>
                <a:cs typeface="Candara"/>
              </a:rPr>
            </a:br>
            <a:endParaRPr lang="fr-FR" sz="2000" dirty="0"/>
          </a:p>
        </p:txBody>
      </p:sp>
      <p:pic>
        <p:nvPicPr>
          <p:cNvPr id="3" name="Image 2"/>
          <p:cNvPicPr>
            <a:picLocks noChangeAspect="1"/>
          </p:cNvPicPr>
          <p:nvPr/>
        </p:nvPicPr>
        <p:blipFill>
          <a:blip r:embed="rId2"/>
          <a:stretch>
            <a:fillRect/>
          </a:stretch>
        </p:blipFill>
        <p:spPr>
          <a:xfrm>
            <a:off x="132869" y="1598290"/>
            <a:ext cx="8893353" cy="4194698"/>
          </a:xfrm>
          <a:prstGeom prst="rect">
            <a:avLst/>
          </a:prstGeom>
        </p:spPr>
      </p:pic>
      <p:sp>
        <p:nvSpPr>
          <p:cNvPr id="4" name="ZoneTexte 3"/>
          <p:cNvSpPr txBox="1"/>
          <p:nvPr/>
        </p:nvSpPr>
        <p:spPr>
          <a:xfrm>
            <a:off x="737392" y="5967040"/>
            <a:ext cx="7660682" cy="369332"/>
          </a:xfrm>
          <a:prstGeom prst="rect">
            <a:avLst/>
          </a:prstGeom>
          <a:noFill/>
        </p:spPr>
        <p:txBody>
          <a:bodyPr wrap="square" rtlCol="0">
            <a:spAutoFit/>
          </a:bodyPr>
          <a:lstStyle/>
          <a:p>
            <a:pPr algn="ctr"/>
            <a:r>
              <a:rPr lang="fr-FR" dirty="0" smtClean="0"/>
              <a:t>Reconstitution du thé</a:t>
            </a:r>
            <a:r>
              <a:rPr lang="fr-FR" dirty="0" smtClean="0"/>
              <a:t>âtre antique d’Orange</a:t>
            </a:r>
            <a:endParaRPr lang="fr-FR" dirty="0"/>
          </a:p>
        </p:txBody>
      </p:sp>
    </p:spTree>
    <p:extLst>
      <p:ext uri="{BB962C8B-B14F-4D97-AF65-F5344CB8AC3E}">
        <p14:creationId xmlns:p14="http://schemas.microsoft.com/office/powerpoint/2010/main" val="3076318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06819"/>
            <a:ext cx="8480006" cy="5024876"/>
          </a:xfrm>
        </p:spPr>
        <p:txBody>
          <a:bodyPr>
            <a:normAutofit lnSpcReduction="10000"/>
          </a:bodyPr>
          <a:lstStyle/>
          <a:p>
            <a:pPr marL="0" indent="0" algn="ctr">
              <a:buNone/>
            </a:pPr>
            <a:r>
              <a:rPr lang="fr-FR" sz="2400" u="sng" dirty="0" smtClean="0">
                <a:solidFill>
                  <a:srgbClr val="800000"/>
                </a:solidFill>
                <a:latin typeface="Book Antiqua"/>
                <a:cs typeface="Book Antiqua"/>
              </a:rPr>
              <a:t>2) Au Moyen-</a:t>
            </a:r>
            <a:r>
              <a:rPr lang="fr-FR" sz="2400" u="sng" dirty="0" smtClean="0">
                <a:solidFill>
                  <a:srgbClr val="800000"/>
                </a:solidFill>
                <a:latin typeface="Book Antiqua"/>
                <a:cs typeface="Book Antiqua"/>
              </a:rPr>
              <a:t>Âge</a:t>
            </a:r>
          </a:p>
          <a:p>
            <a:pPr marL="0" indent="0" algn="ctr">
              <a:buNone/>
            </a:pPr>
            <a:endParaRPr lang="fr-FR" sz="2400" u="sng" dirty="0">
              <a:solidFill>
                <a:srgbClr val="800000"/>
              </a:solidFill>
              <a:latin typeface="Book Antiqua"/>
              <a:cs typeface="Book Antiqua"/>
            </a:endParaRPr>
          </a:p>
          <a:p>
            <a:pPr marL="0" indent="0" algn="just">
              <a:buNone/>
            </a:pPr>
            <a:r>
              <a:rPr lang="fr-FR" dirty="0" smtClean="0">
                <a:solidFill>
                  <a:schemeClr val="tx1"/>
                </a:solidFill>
                <a:latin typeface="Book Antiqua"/>
                <a:cs typeface="Book Antiqua"/>
                <a:sym typeface="Wingdings"/>
              </a:rPr>
              <a:t>Pas de construction de lieux spécifiques dédiés au thé</a:t>
            </a:r>
            <a:r>
              <a:rPr lang="fr-FR" dirty="0" smtClean="0">
                <a:solidFill>
                  <a:schemeClr val="tx1"/>
                </a:solidFill>
                <a:latin typeface="Book Antiqua"/>
                <a:cs typeface="Book Antiqua"/>
                <a:sym typeface="Wingdings"/>
              </a:rPr>
              <a:t>âtre :</a:t>
            </a:r>
          </a:p>
          <a:p>
            <a:pPr marL="285750" indent="-285750" algn="just">
              <a:buFont typeface="Wingdings" charset="0"/>
              <a:buChar char="à"/>
            </a:pPr>
            <a:endParaRPr lang="fr-FR" dirty="0">
              <a:solidFill>
                <a:schemeClr val="tx1"/>
              </a:solidFill>
              <a:latin typeface="Book Antiqua"/>
              <a:cs typeface="Book Antiqua"/>
              <a:sym typeface="Wingdings"/>
            </a:endParaRPr>
          </a:p>
          <a:p>
            <a:pPr marL="285750" indent="-285750" algn="just">
              <a:buFont typeface="Wingdings" charset="2"/>
              <a:buChar char="u"/>
            </a:pPr>
            <a:r>
              <a:rPr lang="fr-FR" b="1" dirty="0" smtClean="0">
                <a:solidFill>
                  <a:schemeClr val="tx1"/>
                </a:solidFill>
                <a:latin typeface="Book Antiqua"/>
                <a:cs typeface="Book Antiqua"/>
                <a:sym typeface="Wingdings"/>
              </a:rPr>
              <a:t>Investissement de bâtiments dévolus à d’autres fins </a:t>
            </a:r>
            <a:r>
              <a:rPr lang="fr-FR" dirty="0" smtClean="0">
                <a:solidFill>
                  <a:schemeClr val="tx1"/>
                </a:solidFill>
                <a:latin typeface="Book Antiqua"/>
                <a:cs typeface="Book Antiqua"/>
                <a:sym typeface="Wingdings"/>
              </a:rPr>
              <a:t>(églises, palais</a:t>
            </a:r>
            <a:r>
              <a:rPr lang="is-IS" dirty="0" smtClean="0">
                <a:solidFill>
                  <a:schemeClr val="tx1"/>
                </a:solidFill>
                <a:latin typeface="Book Antiqua"/>
                <a:cs typeface="Book Antiqua"/>
                <a:sym typeface="Wingdings"/>
              </a:rPr>
              <a:t>…)</a:t>
            </a:r>
          </a:p>
          <a:p>
            <a:pPr marL="285750" indent="-285750" algn="just">
              <a:buFont typeface="Wingdings" charset="0"/>
              <a:buChar char="à"/>
            </a:pPr>
            <a:r>
              <a:rPr lang="is-IS" dirty="0" smtClean="0">
                <a:solidFill>
                  <a:schemeClr val="tx1"/>
                </a:solidFill>
                <a:latin typeface="Book Antiqua"/>
                <a:cs typeface="Book Antiqua"/>
                <a:sym typeface="Wingdings"/>
              </a:rPr>
              <a:t>Symbolisme religieux</a:t>
            </a:r>
          </a:p>
          <a:p>
            <a:pPr marL="0" indent="0" algn="just">
              <a:buNone/>
            </a:pPr>
            <a:endParaRPr lang="is-IS" dirty="0" smtClean="0">
              <a:solidFill>
                <a:schemeClr val="tx1"/>
              </a:solidFill>
              <a:latin typeface="Book Antiqua"/>
              <a:cs typeface="Book Antiqua"/>
              <a:sym typeface="Wingdings"/>
            </a:endParaRPr>
          </a:p>
          <a:p>
            <a:pPr marL="0" indent="0" algn="just">
              <a:buNone/>
            </a:pPr>
            <a:endParaRPr lang="is-IS" dirty="0">
              <a:solidFill>
                <a:schemeClr val="tx1"/>
              </a:solidFill>
              <a:latin typeface="Book Antiqua"/>
              <a:cs typeface="Book Antiqua"/>
              <a:sym typeface="Wingdings"/>
            </a:endParaRPr>
          </a:p>
          <a:p>
            <a:pPr marL="285750" indent="-285750" algn="just">
              <a:buFont typeface="Wingdings" charset="2"/>
              <a:buChar char="u"/>
            </a:pPr>
            <a:r>
              <a:rPr lang="is-IS" dirty="0" smtClean="0">
                <a:solidFill>
                  <a:schemeClr val="tx1"/>
                </a:solidFill>
                <a:latin typeface="Book Antiqua"/>
                <a:cs typeface="Book Antiqua"/>
                <a:sym typeface="Wingdings"/>
              </a:rPr>
              <a:t>Représentations sur des </a:t>
            </a:r>
            <a:r>
              <a:rPr lang="is-IS" b="1" dirty="0" smtClean="0">
                <a:solidFill>
                  <a:schemeClr val="tx1"/>
                </a:solidFill>
                <a:latin typeface="Book Antiqua"/>
                <a:cs typeface="Book Antiqua"/>
                <a:sym typeface="Wingdings"/>
              </a:rPr>
              <a:t>structures de bois éphémères</a:t>
            </a:r>
            <a:r>
              <a:rPr lang="is-IS" dirty="0" smtClean="0">
                <a:solidFill>
                  <a:schemeClr val="tx1"/>
                </a:solidFill>
                <a:latin typeface="Book Antiqua"/>
                <a:cs typeface="Book Antiqua"/>
                <a:sym typeface="Wingdings"/>
              </a:rPr>
              <a:t>, construites </a:t>
            </a:r>
            <a:r>
              <a:rPr lang="is-IS" b="1" dirty="0" smtClean="0">
                <a:solidFill>
                  <a:schemeClr val="tx1"/>
                </a:solidFill>
                <a:latin typeface="Book Antiqua"/>
                <a:cs typeface="Book Antiqua"/>
                <a:sym typeface="Wingdings"/>
              </a:rPr>
              <a:t>sur les places publiques</a:t>
            </a:r>
            <a:r>
              <a:rPr lang="is-IS" dirty="0" smtClean="0">
                <a:solidFill>
                  <a:schemeClr val="tx1"/>
                </a:solidFill>
                <a:latin typeface="Book Antiqua"/>
                <a:cs typeface="Book Antiqua"/>
                <a:sym typeface="Wingdings"/>
              </a:rPr>
              <a:t>, dans des cours d’auberge...</a:t>
            </a:r>
          </a:p>
          <a:p>
            <a:pPr marL="285750" indent="-285750" algn="just">
              <a:buFont typeface="Wingdings" charset="0"/>
              <a:buChar char="à"/>
            </a:pPr>
            <a:r>
              <a:rPr lang="fr-FR" dirty="0" smtClean="0">
                <a:solidFill>
                  <a:schemeClr val="tx1"/>
                </a:solidFill>
                <a:latin typeface="Book Antiqua"/>
                <a:cs typeface="Book Antiqua"/>
                <a:sym typeface="Wingdings"/>
              </a:rPr>
              <a:t>A</a:t>
            </a:r>
            <a:r>
              <a:rPr lang="is-IS" dirty="0" smtClean="0">
                <a:solidFill>
                  <a:schemeClr val="tx1"/>
                </a:solidFill>
                <a:latin typeface="Book Antiqua"/>
                <a:cs typeface="Book Antiqua"/>
                <a:sym typeface="Wingdings"/>
              </a:rPr>
              <a:t>ires de jeu circulaires ou frontales</a:t>
            </a:r>
          </a:p>
          <a:p>
            <a:pPr marL="285750" indent="-285750" algn="just">
              <a:buFont typeface="Wingdings" charset="0"/>
              <a:buChar char="à"/>
            </a:pPr>
            <a:r>
              <a:rPr lang="fr-FR" dirty="0" smtClean="0">
                <a:solidFill>
                  <a:schemeClr val="tx1"/>
                </a:solidFill>
                <a:latin typeface="Book Antiqua"/>
                <a:cs typeface="Book Antiqua"/>
                <a:sym typeface="Wingdings"/>
              </a:rPr>
              <a:t>R</a:t>
            </a:r>
            <a:r>
              <a:rPr lang="is-IS" dirty="0" smtClean="0">
                <a:solidFill>
                  <a:schemeClr val="tx1"/>
                </a:solidFill>
                <a:latin typeface="Book Antiqua"/>
                <a:cs typeface="Book Antiqua"/>
                <a:sym typeface="Wingdings"/>
              </a:rPr>
              <a:t>elation de proximité entre acteurs et spectateurs</a:t>
            </a:r>
            <a:endParaRPr lang="fr-FR" sz="2400" u="sng" dirty="0" smtClean="0">
              <a:solidFill>
                <a:srgbClr val="800000"/>
              </a:solidFill>
              <a:latin typeface="Book Antiqua"/>
              <a:cs typeface="Book Antiqua"/>
            </a:endParaRPr>
          </a:p>
          <a:p>
            <a:pPr marL="0" indent="0">
              <a:buNone/>
            </a:pPr>
            <a:endParaRPr lang="fr-FR" dirty="0">
              <a:latin typeface="Book Antiqua"/>
              <a:cs typeface="Book Antiqua"/>
            </a:endParaRPr>
          </a:p>
        </p:txBody>
      </p:sp>
      <p:sp>
        <p:nvSpPr>
          <p:cNvPr id="2" name="Titre 1"/>
          <p:cNvSpPr>
            <a:spLocks noGrp="1"/>
          </p:cNvSpPr>
          <p:nvPr>
            <p:ph type="title"/>
          </p:nvPr>
        </p:nvSpPr>
        <p:spPr>
          <a:xfrm>
            <a:off x="245797" y="503238"/>
            <a:ext cx="8753114" cy="868362"/>
          </a:xfrm>
        </p:spPr>
        <p:txBody>
          <a:bodyPr/>
          <a:lstStyle/>
          <a:p>
            <a:r>
              <a:rPr lang="fr-FR" sz="4000" u="sng" dirty="0" smtClean="0">
                <a:solidFill>
                  <a:srgbClr val="EC714F"/>
                </a:solidFill>
                <a:latin typeface="Candara"/>
                <a:cs typeface="Candara"/>
              </a:rPr>
              <a:t>II – </a:t>
            </a:r>
            <a:r>
              <a:rPr lang="fr-FR" sz="4000" u="sng" dirty="0" smtClean="0">
                <a:solidFill>
                  <a:srgbClr val="EC714F"/>
                </a:solidFill>
                <a:latin typeface="Candara"/>
                <a:cs typeface="Candara"/>
              </a:rPr>
              <a:t>HISTOIRE DE LA SCÈNE</a:t>
            </a:r>
            <a:endParaRPr lang="fr-FR" sz="4000" u="sng" dirty="0">
              <a:solidFill>
                <a:srgbClr val="EC714F"/>
              </a:solidFill>
              <a:latin typeface="Candara"/>
              <a:cs typeface="Candara"/>
            </a:endParaRPr>
          </a:p>
        </p:txBody>
      </p:sp>
    </p:spTree>
    <p:extLst>
      <p:ext uri="{BB962C8B-B14F-4D97-AF65-F5344CB8AC3E}">
        <p14:creationId xmlns:p14="http://schemas.microsoft.com/office/powerpoint/2010/main" val="396555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159752" y="2723856"/>
            <a:ext cx="1675660" cy="1673352"/>
          </a:xfrm>
        </p:spPr>
        <p:txBody>
          <a:bodyPr/>
          <a:lstStyle/>
          <a:p>
            <a:r>
              <a:rPr lang="fr-FR" cap="none" dirty="0">
                <a:latin typeface="Candara"/>
                <a:cs typeface="Candara"/>
              </a:rPr>
              <a:t>Schéma d’un parcours théâtral sur une place publique</a:t>
            </a:r>
            <a:endParaRPr lang="fr-FR" dirty="0"/>
          </a:p>
        </p:txBody>
      </p:sp>
      <p:pic>
        <p:nvPicPr>
          <p:cNvPr id="7" name="Image 6" descr="llustration 4 - g dauphin"/>
          <p:cNvPicPr/>
          <p:nvPr/>
        </p:nvPicPr>
        <p:blipFill rotWithShape="1">
          <a:blip r:embed="rId2">
            <a:extLst>
              <a:ext uri="{28A0092B-C50C-407E-A947-70E740481C1C}">
                <a14:useLocalDpi xmlns:a14="http://schemas.microsoft.com/office/drawing/2010/main" val="0"/>
              </a:ext>
            </a:extLst>
          </a:blip>
          <a:srcRect b="4549"/>
          <a:stretch/>
        </p:blipFill>
        <p:spPr bwMode="auto">
          <a:xfrm>
            <a:off x="35197" y="0"/>
            <a:ext cx="6915404"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877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386" y="1706819"/>
            <a:ext cx="8480006" cy="4956604"/>
          </a:xfrm>
        </p:spPr>
        <p:txBody>
          <a:bodyPr>
            <a:normAutofit fontScale="92500" lnSpcReduction="10000"/>
          </a:bodyPr>
          <a:lstStyle/>
          <a:p>
            <a:pPr marL="0" indent="0" algn="just">
              <a:lnSpc>
                <a:spcPct val="200000"/>
              </a:lnSpc>
              <a:buNone/>
            </a:pPr>
            <a:r>
              <a:rPr lang="fr-FR" u="sng" dirty="0" smtClean="0">
                <a:solidFill>
                  <a:srgbClr val="800000"/>
                </a:solidFill>
                <a:latin typeface="Book Antiqua"/>
                <a:cs typeface="Book Antiqua"/>
              </a:rPr>
              <a:t>En Angleterre</a:t>
            </a:r>
            <a:r>
              <a:rPr lang="fr-FR" dirty="0" smtClean="0">
                <a:solidFill>
                  <a:srgbClr val="000000"/>
                </a:solidFill>
                <a:latin typeface="Book Antiqua"/>
                <a:cs typeface="Book Antiqua"/>
              </a:rPr>
              <a:t>, à l’époque de Shakespeare</a:t>
            </a:r>
            <a:r>
              <a:rPr lang="is-IS" dirty="0" smtClean="0">
                <a:solidFill>
                  <a:srgbClr val="000000"/>
                </a:solidFill>
                <a:latin typeface="Book Antiqua"/>
                <a:cs typeface="Book Antiqua"/>
              </a:rPr>
              <a:t>…</a:t>
            </a:r>
            <a:endParaRPr lang="fr-FR" u="sng" dirty="0">
              <a:solidFill>
                <a:srgbClr val="000000"/>
              </a:solidFill>
              <a:latin typeface="Book Antiqua"/>
              <a:cs typeface="Book Antiqua"/>
            </a:endParaRPr>
          </a:p>
          <a:p>
            <a:pPr marL="342900" indent="-342900" algn="just">
              <a:lnSpc>
                <a:spcPct val="120000"/>
              </a:lnSpc>
              <a:spcBef>
                <a:spcPts val="500"/>
              </a:spcBef>
              <a:spcAft>
                <a:spcPts val="500"/>
              </a:spcAft>
              <a:buFont typeface="Wingdings" charset="0"/>
              <a:buChar char="à"/>
            </a:pPr>
            <a:r>
              <a:rPr lang="fr-FR" dirty="0" smtClean="0">
                <a:solidFill>
                  <a:srgbClr val="000000"/>
                </a:solidFill>
                <a:latin typeface="Book Antiqua"/>
                <a:cs typeface="Book Antiqua"/>
                <a:sym typeface="Wingdings"/>
              </a:rPr>
              <a:t>Construit sur le modèle des cours d’auberges</a:t>
            </a:r>
          </a:p>
          <a:p>
            <a:pPr marL="342900" indent="-342900" algn="just">
              <a:lnSpc>
                <a:spcPct val="120000"/>
              </a:lnSpc>
              <a:spcBef>
                <a:spcPts val="500"/>
              </a:spcBef>
              <a:spcAft>
                <a:spcPts val="500"/>
              </a:spcAft>
              <a:buFont typeface="Wingdings" charset="0"/>
              <a:buChar char="à"/>
            </a:pPr>
            <a:r>
              <a:rPr lang="fr-FR" dirty="0" smtClean="0">
                <a:solidFill>
                  <a:srgbClr val="000000"/>
                </a:solidFill>
                <a:latin typeface="Book Antiqua"/>
                <a:cs typeface="Book Antiqua"/>
                <a:sym typeface="Wingdings"/>
              </a:rPr>
              <a:t>Construction </a:t>
            </a:r>
            <a:r>
              <a:rPr lang="fr-FR" b="1" dirty="0" smtClean="0">
                <a:solidFill>
                  <a:srgbClr val="000000"/>
                </a:solidFill>
                <a:latin typeface="Book Antiqua"/>
                <a:cs typeface="Book Antiqua"/>
                <a:sym typeface="Wingdings"/>
              </a:rPr>
              <a:t>en rond </a:t>
            </a:r>
            <a:r>
              <a:rPr lang="fr-FR" dirty="0" smtClean="0">
                <a:solidFill>
                  <a:srgbClr val="000000"/>
                </a:solidFill>
                <a:latin typeface="Book Antiqua"/>
                <a:cs typeface="Book Antiqua"/>
                <a:sym typeface="Wingdings"/>
              </a:rPr>
              <a:t>et </a:t>
            </a:r>
            <a:r>
              <a:rPr lang="fr-FR" b="1" dirty="0" smtClean="0">
                <a:solidFill>
                  <a:srgbClr val="000000"/>
                </a:solidFill>
                <a:latin typeface="Book Antiqua"/>
                <a:cs typeface="Book Antiqua"/>
                <a:sym typeface="Wingdings"/>
              </a:rPr>
              <a:t>en bois</a:t>
            </a:r>
            <a:r>
              <a:rPr lang="fr-FR" dirty="0" smtClean="0">
                <a:solidFill>
                  <a:srgbClr val="000000"/>
                </a:solidFill>
                <a:latin typeface="Book Antiqua"/>
                <a:cs typeface="Book Antiqua"/>
                <a:sym typeface="Wingdings"/>
              </a:rPr>
              <a:t>. La scène et les places assises sont protégées par un toit ; le parterre est à ciel ouvert.</a:t>
            </a:r>
          </a:p>
          <a:p>
            <a:pPr marL="342900" indent="-342900" algn="just">
              <a:lnSpc>
                <a:spcPct val="120000"/>
              </a:lnSpc>
              <a:spcBef>
                <a:spcPts val="500"/>
              </a:spcBef>
              <a:spcAft>
                <a:spcPts val="500"/>
              </a:spcAft>
              <a:buFont typeface="Wingdings" charset="0"/>
              <a:buChar char="à"/>
            </a:pPr>
            <a:r>
              <a:rPr lang="fr-FR" dirty="0" smtClean="0">
                <a:solidFill>
                  <a:srgbClr val="000000"/>
                </a:solidFill>
                <a:latin typeface="Book Antiqua"/>
                <a:cs typeface="Book Antiqua"/>
                <a:sym typeface="Wingdings"/>
              </a:rPr>
              <a:t>Galeries à l’étage où jouent parfois les acteurs : </a:t>
            </a:r>
            <a:r>
              <a:rPr lang="fr-FR" b="1" dirty="0" smtClean="0">
                <a:solidFill>
                  <a:srgbClr val="000000"/>
                </a:solidFill>
                <a:latin typeface="Book Antiqua"/>
                <a:cs typeface="Book Antiqua"/>
                <a:sym typeface="Wingdings"/>
              </a:rPr>
              <a:t>3 aires de jeu. </a:t>
            </a:r>
            <a:r>
              <a:rPr lang="fr-FR" dirty="0" smtClean="0">
                <a:solidFill>
                  <a:srgbClr val="000000"/>
                </a:solidFill>
                <a:latin typeface="Book Antiqua"/>
                <a:cs typeface="Book Antiqua"/>
                <a:sym typeface="Wingdings"/>
              </a:rPr>
              <a:t>Ouverture des potentialités de mise en scène et d’écriture dramatique</a:t>
            </a:r>
          </a:p>
          <a:p>
            <a:pPr marL="342900" indent="-342900" algn="just">
              <a:lnSpc>
                <a:spcPct val="120000"/>
              </a:lnSpc>
              <a:spcBef>
                <a:spcPts val="500"/>
              </a:spcBef>
              <a:spcAft>
                <a:spcPts val="500"/>
              </a:spcAft>
              <a:buFont typeface="Wingdings" charset="0"/>
              <a:buChar char="à"/>
            </a:pPr>
            <a:r>
              <a:rPr lang="fr-FR" b="1" dirty="0" smtClean="0">
                <a:solidFill>
                  <a:srgbClr val="000000"/>
                </a:solidFill>
                <a:latin typeface="Book Antiqua"/>
                <a:cs typeface="Book Antiqua"/>
                <a:sym typeface="Wingdings"/>
              </a:rPr>
              <a:t>Absence de décors </a:t>
            </a:r>
            <a:r>
              <a:rPr lang="fr-FR" dirty="0" smtClean="0">
                <a:solidFill>
                  <a:srgbClr val="000000"/>
                </a:solidFill>
                <a:latin typeface="Book Antiqua"/>
                <a:cs typeface="Book Antiqua"/>
                <a:sym typeface="Wingdings"/>
              </a:rPr>
              <a:t>(simples panneaux pour indiquer les lieux)  compensée par la </a:t>
            </a:r>
            <a:r>
              <a:rPr lang="fr-FR" b="1" dirty="0" smtClean="0">
                <a:solidFill>
                  <a:srgbClr val="000000"/>
                </a:solidFill>
                <a:latin typeface="Book Antiqua"/>
                <a:cs typeface="Book Antiqua"/>
                <a:sym typeface="Wingdings"/>
              </a:rPr>
              <a:t>richesse des costumes</a:t>
            </a:r>
          </a:p>
          <a:p>
            <a:pPr marL="342900" indent="-342900" algn="just">
              <a:lnSpc>
                <a:spcPct val="120000"/>
              </a:lnSpc>
              <a:spcBef>
                <a:spcPts val="500"/>
              </a:spcBef>
              <a:spcAft>
                <a:spcPts val="500"/>
              </a:spcAft>
              <a:buFont typeface="Wingdings" charset="0"/>
              <a:buChar char="à"/>
            </a:pPr>
            <a:endParaRPr lang="fr-FR" b="1" dirty="0" smtClean="0">
              <a:solidFill>
                <a:srgbClr val="000000"/>
              </a:solidFill>
              <a:latin typeface="Book Antiqua"/>
              <a:cs typeface="Book Antiqua"/>
              <a:sym typeface="Wingdings"/>
            </a:endParaRPr>
          </a:p>
          <a:p>
            <a:pPr marL="0" indent="0" algn="just">
              <a:lnSpc>
                <a:spcPct val="120000"/>
              </a:lnSpc>
              <a:buNone/>
            </a:pPr>
            <a:r>
              <a:rPr lang="fr-FR" b="1" dirty="0" smtClean="0">
                <a:solidFill>
                  <a:srgbClr val="800000"/>
                </a:solidFill>
                <a:latin typeface="Book Antiqua"/>
                <a:cs typeface="Book Antiqua"/>
                <a:sym typeface="Wingdings"/>
              </a:rPr>
              <a:t>= bouleversement de l’espace théâtral, associant intimement architecture et scénographie</a:t>
            </a:r>
            <a:endParaRPr lang="fr-FR" dirty="0">
              <a:solidFill>
                <a:srgbClr val="800000"/>
              </a:solidFill>
              <a:latin typeface="Book Antiqua"/>
              <a:cs typeface="Book Antiqua"/>
            </a:endParaRPr>
          </a:p>
        </p:txBody>
      </p:sp>
      <p:sp>
        <p:nvSpPr>
          <p:cNvPr id="2" name="Titre 1"/>
          <p:cNvSpPr>
            <a:spLocks noGrp="1"/>
          </p:cNvSpPr>
          <p:nvPr>
            <p:ph type="title"/>
          </p:nvPr>
        </p:nvSpPr>
        <p:spPr>
          <a:xfrm>
            <a:off x="245797" y="273091"/>
            <a:ext cx="8753114" cy="1098509"/>
          </a:xfrm>
        </p:spPr>
        <p:txBody>
          <a:bodyPr/>
          <a:lstStyle/>
          <a:p>
            <a:r>
              <a:rPr lang="fr-FR" sz="2400" u="sng" dirty="0" smtClean="0">
                <a:solidFill>
                  <a:srgbClr val="EC714F"/>
                </a:solidFill>
                <a:latin typeface="Candara"/>
                <a:cs typeface="Candara"/>
              </a:rPr>
              <a:t>NAISSANCE DU THÉ</a:t>
            </a:r>
            <a:r>
              <a:rPr lang="fr-FR" sz="2400" u="sng" dirty="0" smtClean="0">
                <a:solidFill>
                  <a:srgbClr val="EC714F"/>
                </a:solidFill>
                <a:latin typeface="Candara"/>
                <a:cs typeface="Candara"/>
              </a:rPr>
              <a:t>ÂTRE ÉLISABÉTHAIN</a:t>
            </a:r>
            <a:endParaRPr lang="fr-FR" sz="2400" u="sng" dirty="0">
              <a:solidFill>
                <a:srgbClr val="EC714F"/>
              </a:solidFill>
              <a:latin typeface="Candara"/>
              <a:cs typeface="Candara"/>
            </a:endParaRPr>
          </a:p>
        </p:txBody>
      </p:sp>
    </p:spTree>
    <p:extLst>
      <p:ext uri="{BB962C8B-B14F-4D97-AF65-F5344CB8AC3E}">
        <p14:creationId xmlns:p14="http://schemas.microsoft.com/office/powerpoint/2010/main" val="6591176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urréalisme">
  <a:themeElements>
    <a:clrScheme name="Carnet de croquis">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Grill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ll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1410</TotalTime>
  <Words>1078</Words>
  <Application>Microsoft Macintosh PowerPoint</Application>
  <PresentationFormat>Présentation à l'écran (4:3)</PresentationFormat>
  <Paragraphs>165</Paragraphs>
  <Slides>28</Slides>
  <Notes>0</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Surréalisme</vt:lpstr>
      <vt:lpstr>Histoire des Arts</vt:lpstr>
      <vt:lpstr>I – L’ORIGINE DU MOT</vt:lpstr>
      <vt:lpstr>II – HISTOIRE DE LA SCÈNE</vt:lpstr>
      <vt:lpstr>Schéma d’un théâtre grec</vt:lpstr>
      <vt:lpstr>Théâtre Hérode Atticus, sur l’Acropole d’Athènes (161 ap. J.-C.) </vt:lpstr>
      <vt:lpstr>La scaena romaine, à l’origine de notre mot « scène », devient monumentale : c’est un mur de plusieurs étages décoré de marbre et de statues. </vt:lpstr>
      <vt:lpstr>II – HISTOIRE DE LA SCÈNE</vt:lpstr>
      <vt:lpstr>Schéma d’un parcours théâtral sur une place publique</vt:lpstr>
      <vt:lpstr>NAISSANCE DU THÉÂTRE ÉLISABÉTHAIN</vt:lpstr>
      <vt:lpstr>À gauche : Le Miracle de Sainte Appoline peinture de Jean FOUQUET, vers 1420 À DROITE : Le croquis du Swan Theater, J. DE WITT en 1596</vt:lpstr>
      <vt:lpstr>II – HISTOIRE DE LA SCÈNE</vt:lpstr>
      <vt:lpstr>Décors de fond de scène en perspective Léonard DE VINCI, XVI°s</vt:lpstr>
      <vt:lpstr>Décor avec perspective unique centrale et maisons praticables au premier plan</vt:lpstr>
      <vt:lpstr>UN MODÈLE SCÉNOGRAPHIQUE : LA SALLE À L’ITALIENNE</vt:lpstr>
      <vt:lpstr>Schéma d’une salle à l’italienne</vt:lpstr>
      <vt:lpstr>Présentation PowerPoint</vt:lpstr>
      <vt:lpstr>L’ILLUSION BAROQUE ET LE THÉÂTRE DES MACHINES</vt:lpstr>
      <vt:lpstr>Présentation PowerPoint</vt:lpstr>
      <vt:lpstr>II – HISTOIRE DE LA SCÈNE</vt:lpstr>
      <vt:lpstr>Présentation PowerPoint</vt:lpstr>
      <vt:lpstr>Adolphe APPIA, metteur en scène et scénographe</vt:lpstr>
      <vt:lpstr>Présentation PowerPoint</vt:lpstr>
      <vt:lpstr>LE « QUATRIÈME MUR »</vt:lpstr>
      <vt:lpstr>L’INVENTION DE NOUVEAUX ESPACES SCÉNIQUES</vt:lpstr>
      <vt:lpstr>Présentation PowerPoint</vt:lpstr>
      <vt:lpstr>VERS UN NOUVEAU LANGAGE SCÉNIQUE</vt:lpstr>
      <vt:lpstr>GORKI, Les Estivants</vt:lpstr>
      <vt:lpstr>LA SCÉNOGRAPHIE fait partie intégrante et constitutive des évolutions d’un art éphémère en constante mutation.   Elle apparaît aujourd’hui comme un concept incontournable, qui ne se circonscrit plus à l’espace scénique proprement dit : bien au contraire, l’art, quel qu’il soit et dans ses plus diverses manifestations, ne se présente guère à son public, désormais, que « scénographié ».   Sa spécificité conceptuelle lui ouvre donc d’autres applications, en accompagnement de l’architecture, de la muséographie, de l’exposition, ou de l’évènementiel.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Histoire des Arts</dc:title>
  <dc:creator>Clémentine Dautremer</dc:creator>
  <cp:lastModifiedBy>Clémentine Dautremer</cp:lastModifiedBy>
  <cp:revision>54</cp:revision>
  <dcterms:created xsi:type="dcterms:W3CDTF">2015-10-06T22:29:42Z</dcterms:created>
  <dcterms:modified xsi:type="dcterms:W3CDTF">2016-03-15T19:30:10Z</dcterms:modified>
</cp:coreProperties>
</file>